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notesMasterIdLst>
    <p:notesMasterId r:id="rId51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2" r:id="rId50"/>
  </p:sldIdLst>
  <p:sldSz cx="12192000" cy="6858000"/>
  <p:notesSz cx="6858000" cy="1857375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98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41.png>
</file>

<file path=ppt/media/image42.png>
</file>

<file path=ppt/media/image4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zh-HK" sz="1800" b="0" strike="noStrike" spc="-1">
                <a:solidFill>
                  <a:srgbClr val="000000"/>
                </a:solidFill>
                <a:latin typeface="Calibri"/>
              </a:rPr>
              <a:t>請按這裡移動投影片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zh-HK" sz="2000" b="0" strike="noStrike" spc="-1">
                <a:latin typeface="Arial"/>
              </a:rPr>
              <a:t>請按這裡編輯備註格式</a:t>
            </a:r>
            <a:endParaRPr lang="en-GB" sz="2000" b="0" strike="noStrike" spc="-1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GB" sz="1400" b="0" strike="noStrike" spc="-1">
                <a:latin typeface="Times New Roman"/>
              </a:rPr>
              <a:t>&lt;頁首&gt;</a:t>
            </a:r>
          </a:p>
        </p:txBody>
      </p:sp>
      <p:sp>
        <p:nvSpPr>
          <p:cNvPr id="161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r">
              <a:buNone/>
              <a:defRPr lang="en-GB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r>
              <a:rPr lang="en-GB" sz="1400" b="0" strike="noStrike" spc="-1">
                <a:latin typeface="Times New Roman"/>
              </a:rPr>
              <a:t>&lt;日期/時間&gt;</a:t>
            </a:r>
          </a:p>
        </p:txBody>
      </p:sp>
      <p:sp>
        <p:nvSpPr>
          <p:cNvPr id="162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r>
              <a:rPr lang="en-GB" sz="1400" b="0" strike="noStrike" spc="-1">
                <a:latin typeface="Times New Roman"/>
              </a:rPr>
              <a:t>&lt;頁尾&gt;</a:t>
            </a:r>
          </a:p>
        </p:txBody>
      </p:sp>
      <p:sp>
        <p:nvSpPr>
          <p:cNvPr id="163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buNone/>
              <a:defRPr lang="en-GB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fld id="{526683B6-D96E-40CC-886B-73997B916CD3}" type="slidenum">
              <a:rPr lang="en-GB" sz="1400" b="0" strike="noStrike" spc="-1">
                <a:latin typeface="Times New Roman"/>
              </a:rPr>
              <a:t>‹#›</a:t>
            </a:fld>
            <a:endParaRPr lang="en-GB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328CC3B-CCAA-4460-8527-94586F2141CD}" type="slidenum">
              <a:rPr lang="en-US" sz="1200" b="0" strike="noStrike" spc="-1">
                <a:latin typeface="Times New Roman"/>
              </a:rPr>
              <a:t>2</a:t>
            </a:fld>
            <a:endParaRPr lang="en-GB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55DDD1E-CABA-4DB1-803A-E4506978B599}" type="slidenum">
              <a:rPr lang="en-US" sz="1200" b="0" strike="noStrike" spc="-1">
                <a:latin typeface="Times New Roman"/>
              </a:rPr>
              <a:t>6</a:t>
            </a:fld>
            <a:endParaRPr lang="en-GB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CB740FA-E48F-4515-94CC-14A224707615}" type="slidenum">
              <a:rPr lang="en-US" sz="1200" b="0" strike="noStrike" spc="-1">
                <a:latin typeface="Times New Roman"/>
              </a:rPr>
              <a:t>16</a:t>
            </a:fld>
            <a:endParaRPr lang="en-GB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D21E5BB-9D0E-4749-B126-150A6A8704F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9E4A58E-43D4-48BF-9981-6FC384CD1BC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758E943-C72C-45A6-A775-00F767BA641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55D6ACC-2B4C-46EC-821D-1BB66108FFC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06B563B-8A46-4C3E-A555-5EFF58E0FF2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960412B-735C-480B-9A71-712C25641C1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BFC2635-6EE4-4BEA-88BB-83D3E270411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74AD3AE-BDA8-4B30-957B-BCA300CD93B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45B721D-A09C-450C-8A3C-74FA1FACE76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B6EF774-BAD4-4FE5-9C99-789F28DFC11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65C5ADC-D5C0-4A14-81AD-0F3E1033E91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14C2AF3-5D1D-48E8-8621-6FF709B597B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5F6A8CC-F2B5-4C40-93B6-81C71B7EA26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25AFCB3-8492-46E4-AD51-6FD6E482CBB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B75317B-46B6-4F2F-859A-823AC9F8E0D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A99F97D-AED9-4B03-A421-3CD708D9346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1949A4D-F14D-4A01-9A90-49DC5DB5A58D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66188DB-2C38-46F2-8C29-8C2A6B31798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A2AE63D-7766-471E-8766-744C5254119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C2A3FD4F-D4B2-4098-BD3F-93BF3CA6E61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CE24CA2E-493C-480B-A116-5C3CA4621FE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6FD9891-FFED-497A-893B-10EAEEB4DD51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E050C84-3F6B-4427-AF22-CA2AAFE8FA8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2A4C932-3C95-4F51-A0E1-9E8081C31843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800" b="0" strike="noStrike" spc="-1">
                <a:solidFill>
                  <a:srgbClr val="005493"/>
                </a:solidFill>
                <a:latin typeface="IBM Plex Mono SemiBold"/>
                <a:ea typeface="IBM Plex Mono SemiBold"/>
              </a:rPr>
              <a:t>Click to edit Master title style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algn="ctr"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GB" sz="1400" b="0" strike="noStrike" spc="-1">
                <a:latin typeface="Times New Roman"/>
              </a:rPr>
              <a:t>&lt;頁尾&gt;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800" b="0" strike="noStrike" spc="-1">
                <a:solidFill>
                  <a:srgbClr val="000000"/>
                </a:solidFill>
                <a:latin typeface="Calibri"/>
              </a:rPr>
              <a:t>請按這裡編輯大綱文字格式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HK" sz="2000" b="0" strike="noStrike" spc="-1">
                <a:solidFill>
                  <a:srgbClr val="000000"/>
                </a:solidFill>
                <a:latin typeface="Calibri"/>
              </a:rPr>
              <a:t>第二個大綱層次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1800" b="0" strike="noStrike" spc="-1">
                <a:solidFill>
                  <a:srgbClr val="000000"/>
                </a:solidFill>
                <a:latin typeface="Calibri"/>
              </a:rPr>
              <a:t>第三個大綱層次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HK" sz="1800" b="0" strike="noStrike" spc="-1">
                <a:solidFill>
                  <a:srgbClr val="000000"/>
                </a:solidFill>
                <a:latin typeface="Calibri"/>
              </a:rPr>
              <a:t>第四個大綱層次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000" b="0" strike="noStrike" spc="-1">
                <a:solidFill>
                  <a:srgbClr val="000000"/>
                </a:solidFill>
                <a:latin typeface="Calibri"/>
              </a:rPr>
              <a:t>第五個大綱層次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000" b="0" strike="noStrike" spc="-1">
                <a:solidFill>
                  <a:srgbClr val="000000"/>
                </a:solidFill>
                <a:latin typeface="Calibri"/>
              </a:rPr>
              <a:t>第六個大綱層次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000" b="0" strike="noStrike" spc="-1">
                <a:solidFill>
                  <a:srgbClr val="000000"/>
                </a:solidFill>
                <a:latin typeface="Calibri"/>
              </a:rPr>
              <a:t>第七個大綱層次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600" b="0" strike="noStrike" spc="-1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1CC385F-4837-4946-BC7D-6B211732EC9A}" type="slidenum">
              <a:rPr lang="en-US" sz="1600" b="0" strike="noStrike" spc="-1">
                <a:solidFill>
                  <a:srgbClr val="1C7DDB"/>
                </a:solidFill>
                <a:latin typeface="Abadi"/>
              </a:rPr>
              <a:t>‹#›</a:t>
            </a:fld>
            <a:endParaRPr lang="en-GB" sz="1600" b="0" strike="noStrike" spc="-1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zh-HK" sz="1800" b="0" strike="noStrike" spc="-1">
                <a:solidFill>
                  <a:srgbClr val="000000"/>
                </a:solidFill>
                <a:latin typeface="Calibri"/>
              </a:rPr>
              <a:t>請按這裡編輯題名文字格式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800" b="0" strike="noStrike" spc="-1">
                <a:solidFill>
                  <a:srgbClr val="000000"/>
                </a:solidFill>
                <a:latin typeface="Calibri"/>
              </a:rPr>
              <a:t>請按這裡編輯大綱文字格式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HK" sz="2000" b="0" strike="noStrike" spc="-1">
                <a:solidFill>
                  <a:srgbClr val="000000"/>
                </a:solidFill>
                <a:latin typeface="Calibri"/>
              </a:rPr>
              <a:t>第二個大綱層次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1800" b="0" strike="noStrike" spc="-1">
                <a:solidFill>
                  <a:srgbClr val="000000"/>
                </a:solidFill>
                <a:latin typeface="Calibri"/>
              </a:rPr>
              <a:t>第三個大綱層次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HK" sz="1800" b="0" strike="noStrike" spc="-1">
                <a:solidFill>
                  <a:srgbClr val="000000"/>
                </a:solidFill>
                <a:latin typeface="Calibri"/>
              </a:rPr>
              <a:t>第四個大綱層次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000" b="0" strike="noStrike" spc="-1">
                <a:solidFill>
                  <a:srgbClr val="000000"/>
                </a:solidFill>
                <a:latin typeface="Calibri"/>
              </a:rPr>
              <a:t>第五個大綱層次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000" b="0" strike="noStrike" spc="-1">
                <a:solidFill>
                  <a:srgbClr val="000000"/>
                </a:solidFill>
                <a:latin typeface="Calibri"/>
              </a:rPr>
              <a:t>第六個大綱層次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000" b="0" strike="noStrike" spc="-1">
                <a:solidFill>
                  <a:srgbClr val="000000"/>
                </a:solidFill>
                <a:latin typeface="Calibri"/>
              </a:rPr>
              <a:t>第七個大綱層次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b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8B8B8B"/>
                </a:solidFill>
                <a:latin typeface="Calibri"/>
              </a:rPr>
              <a:t>Click to edit Master text styles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>
              <a:lnSpc>
                <a:spcPct val="100000"/>
              </a:lnSpc>
              <a:buNone/>
              <a:defRPr lang="en-US" sz="1800" b="0" strike="noStrike" spc="-1">
                <a:solidFill>
                  <a:srgbClr val="000000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&lt;日期/時間&gt;</a:t>
            </a:r>
            <a:endParaRPr lang="en-GB" sz="1800" b="0" strike="noStrike" spc="-1"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algn="ctr"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GB" sz="1400" b="0" strike="noStrike" spc="-1">
                <a:latin typeface="Times New Roman"/>
              </a:rPr>
              <a:t>&lt;頁尾&gt;</a:t>
            </a:r>
          </a:p>
        </p:txBody>
      </p:sp>
      <p:sp>
        <p:nvSpPr>
          <p:cNvPr id="82" name="PlaceHolder 5"/>
          <p:cNvSpPr>
            <a:spLocks noGrp="1"/>
          </p:cNvSpPr>
          <p:nvPr>
            <p:ph type="sldNum" idx="5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600" b="0" strike="noStrike" spc="-1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A01DE44-4E52-49A4-906C-7A308E0C8C20}" type="slidenum">
              <a:rPr lang="en-US" sz="1600" b="0" strike="noStrike" spc="-1">
                <a:solidFill>
                  <a:srgbClr val="1C7DDB"/>
                </a:solidFill>
                <a:latin typeface="Abadi"/>
              </a:rPr>
              <a:t>‹#›</a:t>
            </a:fld>
            <a:endParaRPr lang="en-GB" sz="16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Master text styles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120" name="PlaceHolder 2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algn="ctr"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GB" sz="1400" b="0" strike="noStrike" spc="-1">
                <a:latin typeface="Times New Roman"/>
              </a:rPr>
              <a:t>&lt;頁尾&gt;</a:t>
            </a:r>
          </a:p>
        </p:txBody>
      </p:sp>
      <p:sp>
        <p:nvSpPr>
          <p:cNvPr id="121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zh-HK" sz="1800" b="0" strike="noStrike" spc="-1">
                <a:solidFill>
                  <a:srgbClr val="000000"/>
                </a:solidFill>
                <a:latin typeface="Calibri"/>
              </a:rPr>
              <a:t>請按這裡編輯題名文字格式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KLam33/IBM-Data-Science-Professional-Certificate/blob/main/Applied%20Data%20Science%20Capstone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KLam33/IBM-Data-Science-Professional-Certificate/blob/main/Applied%20Data%20Science%20Capstone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KLam33/IBM-Data-Science-Professional-Certificate/blob/main/Applied%20Data%20Science%20Capstone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KLam33/IBM-Data-Science-Professional-Certificate/blob/main/Applied%20Data%20Science%20Capstone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KLam33/IBM-Data-Science-Professional-Certificate/blob/main/Applied%20Data%20Science%20Capstone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KLam33/IBM-Data-Science-Professional-Certificate/blob/main/Applied%20Data%20Science%20Capstone/SpaceX_Machine%20Learning%20Prediction_Part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8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KLam33/IBM-Data-Science-Professional-Certificate/blob/main/Applied%20Data%20Science%20Capstone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KLam33/IBM-Data-Science-Professional-Certificate/blob/main/Applied%20Data%20Science%20Capstone/jupyter-labs-webscraping.ipynb" TargetMode="External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2514240" cy="639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E7E6E6"/>
                </a:solidFill>
                <a:latin typeface="Abadi"/>
                <a:ea typeface="SF Pro"/>
              </a:rPr>
              <a:t>Lam Chi Kin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E7E6E6"/>
                </a:solidFill>
                <a:latin typeface="Abadi"/>
                <a:ea typeface="SF Pro"/>
              </a:rPr>
              <a:t>&lt;Date&gt;</a:t>
            </a:r>
            <a:endParaRPr lang="en-GB" sz="1800" b="0" strike="noStrike" spc="-1"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3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5245749" cy="4350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spc="-1" dirty="0">
                <a:solidFill>
                  <a:srgbClr val="000000"/>
                </a:solidFill>
                <a:latin typeface="Calibri"/>
              </a:rPr>
              <a:t>Exploratory Data Analysis &amp; 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Determine Training Labels</a:t>
            </a:r>
            <a:endParaRPr lang="en-US" sz="1800" spc="-1" dirty="0">
              <a:solidFill>
                <a:srgbClr val="000000"/>
              </a:solidFill>
              <a:latin typeface="Calibri"/>
            </a:endParaRPr>
          </a:p>
          <a:p>
            <a:pPr lvl="1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Calculate </a:t>
            </a:r>
          </a:p>
          <a:p>
            <a:pPr lvl="2"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000000"/>
                </a:solidFill>
                <a:latin typeface="Calibri"/>
              </a:rPr>
              <a:t>number of launches on each site</a:t>
            </a:r>
          </a:p>
          <a:p>
            <a:pPr lvl="2"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000000"/>
                </a:solidFill>
                <a:latin typeface="Calibri"/>
              </a:rPr>
              <a:t>number and occurrence of each orbit</a:t>
            </a:r>
          </a:p>
          <a:p>
            <a:pPr lvl="2"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000000"/>
                </a:solidFill>
                <a:latin typeface="Calibri"/>
              </a:rPr>
              <a:t>number and </a:t>
            </a:r>
            <a:r>
              <a:rPr lang="en-US" sz="1000" b="0" strike="noStrike" spc="-1" dirty="0" err="1">
                <a:solidFill>
                  <a:srgbClr val="000000"/>
                </a:solidFill>
                <a:latin typeface="Calibri"/>
              </a:rPr>
              <a:t>occurence</a:t>
            </a:r>
            <a:r>
              <a:rPr lang="en-US" sz="1000" b="0" strike="noStrike" spc="-1" dirty="0">
                <a:solidFill>
                  <a:srgbClr val="000000"/>
                </a:solidFill>
                <a:latin typeface="Calibri"/>
              </a:rPr>
              <a:t> of mission outcome per orbit type</a:t>
            </a:r>
            <a:endParaRPr lang="en-US" sz="1000" spc="-1" dirty="0">
              <a:solidFill>
                <a:srgbClr val="000000"/>
              </a:solidFill>
              <a:latin typeface="Calibri"/>
            </a:endParaRPr>
          </a:p>
          <a:p>
            <a:pPr lvl="1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Create landing outcome label</a:t>
            </a:r>
          </a:p>
          <a:p>
            <a:pPr lvl="2">
              <a:lnSpc>
                <a:spcPct val="100000"/>
              </a:lnSpc>
            </a:pPr>
            <a:r>
              <a:rPr lang="en-US" sz="1000" spc="-1" dirty="0">
                <a:solidFill>
                  <a:srgbClr val="000000"/>
                </a:solidFill>
                <a:latin typeface="Calibri"/>
              </a:rPr>
              <a:t>From ‘Outcome’</a:t>
            </a:r>
          </a:p>
          <a:p>
            <a:pPr lvl="2">
              <a:lnSpc>
                <a:spcPct val="100000"/>
              </a:lnSpc>
            </a:pPr>
            <a:endParaRPr lang="en-US" sz="10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1800" spc="-1" dirty="0">
                <a:solidFill>
                  <a:srgbClr val="000000"/>
                </a:solidFill>
                <a:latin typeface="Calibri"/>
              </a:rPr>
              <a:t>Link:</a:t>
            </a:r>
          </a:p>
          <a:p>
            <a:pPr lvl="1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  <a:hlinkClick r:id="rId3"/>
              </a:rPr>
              <a:t>https://github.com/CKLam33/IBM-Data-Science-Professional-Certificate/blob/main/Applied%20Data%20Science%20Capstone/labs-jupyter-spacex-Data%20wrangling.ipynb</a:t>
            </a: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725C3A3-5C89-468A-A60C-DE5DD7134A1A}" type="slidenum"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5005118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Use Matplotlib &amp; Seaborn</a:t>
            </a:r>
            <a:endParaRPr lang="en-US" sz="1800" spc="-1" dirty="0">
              <a:solidFill>
                <a:srgbClr val="000000"/>
              </a:solidFill>
              <a:latin typeface="Calibr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Visualize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spc="-1" dirty="0">
                <a:solidFill>
                  <a:srgbClr val="000000"/>
                </a:solidFill>
                <a:latin typeface="Calibri"/>
              </a:rPr>
              <a:t>Launch sites vs Payload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Success rate by class of each Orbits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spc="-1" dirty="0">
                <a:solidFill>
                  <a:srgbClr val="000000"/>
                </a:solidFill>
                <a:latin typeface="Calibri"/>
              </a:rPr>
              <a:t>Launch success yearly trend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000000"/>
                </a:solidFill>
                <a:latin typeface="Calibri"/>
              </a:rPr>
              <a:t>Link: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hlinkClick r:id="rId3"/>
              </a:rPr>
              <a:t>https://github.com/CKLam33/IBM-Data-Science-Professional-Certificate/blob/main/Applied%20Data%20Science%20Capstone/jupyter-labs-eda-dataviz.ipynb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6904322-641E-4158-9872-7555EEF181F4}" type="slidenum">
              <a:t>11</a:t>
            </a:fld>
            <a:endParaRPr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133E160-F1FF-491C-AC45-94D4171744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660" y="1343201"/>
            <a:ext cx="4415751" cy="252328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A9C01F0-996A-45D4-8CE2-6123605375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660" y="4014077"/>
            <a:ext cx="4415751" cy="241300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/>
          </p:nvPr>
        </p:nvSpPr>
        <p:spPr>
          <a:xfrm>
            <a:off x="770040" y="180648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Load csv file to database</a:t>
            </a:r>
          </a:p>
          <a:p>
            <a:pPr lvl="1">
              <a:lnSpc>
                <a:spcPct val="100000"/>
              </a:lnSpc>
            </a:pPr>
            <a:r>
              <a:rPr lang="en-US" sz="1400" spc="-1" dirty="0">
                <a:solidFill>
                  <a:srgbClr val="000000"/>
                </a:solidFill>
                <a:latin typeface="Calibri"/>
              </a:rPr>
              <a:t>SQLite</a:t>
            </a: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Queries</a:t>
            </a:r>
          </a:p>
          <a:p>
            <a:pPr lvl="1">
              <a:lnSpc>
                <a:spcPct val="100000"/>
              </a:lnSpc>
            </a:pPr>
            <a:r>
              <a:rPr lang="en-US" sz="1400" spc="-1" dirty="0">
                <a:solidFill>
                  <a:srgbClr val="000000"/>
                </a:solidFill>
                <a:latin typeface="Calibri"/>
              </a:rPr>
              <a:t>Name of Launch site</a:t>
            </a:r>
          </a:p>
          <a:p>
            <a:pPr lvl="1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Calculate average payload mass</a:t>
            </a:r>
          </a:p>
          <a:p>
            <a:pPr lvl="1">
              <a:lnSpc>
                <a:spcPct val="100000"/>
              </a:lnSpc>
            </a:pPr>
            <a:r>
              <a:rPr lang="en-US" sz="1400" spc="-1" dirty="0">
                <a:solidFill>
                  <a:srgbClr val="000000"/>
                </a:solidFill>
                <a:latin typeface="Calibri"/>
              </a:rPr>
              <a:t>Find 1</a:t>
            </a:r>
            <a:r>
              <a:rPr lang="en-US" sz="1400" spc="-1" baseline="30000" dirty="0">
                <a:solidFill>
                  <a:srgbClr val="000000"/>
                </a:solidFill>
                <a:latin typeface="Calibri"/>
              </a:rPr>
              <a:t>st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 successful landing date</a:t>
            </a:r>
          </a:p>
          <a:p>
            <a:pPr lvl="1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Find number of successful and failure landing outcomes</a:t>
            </a:r>
          </a:p>
          <a:p>
            <a:pPr>
              <a:lnSpc>
                <a:spcPct val="100000"/>
              </a:lnSpc>
            </a:pPr>
            <a:r>
              <a:rPr lang="en-US" sz="1800" spc="-1" dirty="0">
                <a:solidFill>
                  <a:srgbClr val="000000"/>
                </a:solidFill>
                <a:latin typeface="Calibri"/>
              </a:rPr>
              <a:t>Link:</a:t>
            </a:r>
          </a:p>
          <a:p>
            <a:pPr lvl="1">
              <a:lnSpc>
                <a:spcPct val="100000"/>
              </a:lnSpc>
            </a:pPr>
            <a:r>
              <a:rPr lang="en-US" sz="1400" spc="-1" dirty="0">
                <a:solidFill>
                  <a:srgbClr val="000000"/>
                </a:solidFill>
                <a:latin typeface="Calibri"/>
                <a:hlinkClick r:id="rId3"/>
              </a:rPr>
              <a:t>https://github.com/CKLam33/IBM-Data-Science-Professional-Certificate/blob/main/Applied%20Data%20Science%20Capstone/jupyter-labs-eda-sql-coursera_sqllite.ipynb</a:t>
            </a:r>
            <a:endParaRPr lang="en-US" sz="1400" spc="-1" dirty="0">
              <a:solidFill>
                <a:srgbClr val="000000"/>
              </a:solidFill>
              <a:latin typeface="Calibri"/>
            </a:endParaRPr>
          </a:p>
          <a:p>
            <a:pPr lvl="1">
              <a:lnSpc>
                <a:spcPct val="100000"/>
              </a:lnSpc>
            </a:pP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77DE2A2-C7B4-4995-9095-638211BE561A}" type="slidenum"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Folium with</a:t>
            </a:r>
            <a:r>
              <a:rPr lang="en-US" sz="1800" spc="-1" dirty="0">
                <a:solidFill>
                  <a:srgbClr val="000000"/>
                </a:solidFill>
                <a:latin typeface="Calibri"/>
              </a:rPr>
              <a:t> Map function</a:t>
            </a:r>
          </a:p>
          <a:p>
            <a:pPr lvl="1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Circle</a:t>
            </a:r>
          </a:p>
          <a:p>
            <a:pPr lvl="2">
              <a:lnSpc>
                <a:spcPct val="100000"/>
              </a:lnSpc>
            </a:pPr>
            <a:r>
              <a:rPr lang="en-US" sz="1000" spc="-1" dirty="0">
                <a:solidFill>
                  <a:srgbClr val="000000"/>
                </a:solidFill>
                <a:latin typeface="Calibri"/>
              </a:rPr>
              <a:t>Mark launch site</a:t>
            </a:r>
          </a:p>
          <a:p>
            <a:pPr lvl="1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Marker</a:t>
            </a:r>
          </a:p>
          <a:p>
            <a:pPr lvl="2">
              <a:lnSpc>
                <a:spcPct val="100000"/>
              </a:lnSpc>
            </a:pPr>
            <a:r>
              <a:rPr lang="en-US" sz="1000" spc="-1" dirty="0">
                <a:solidFill>
                  <a:srgbClr val="000000"/>
                </a:solidFill>
                <a:latin typeface="Calibri"/>
              </a:rPr>
              <a:t>Recognize success/failed launch for each site</a:t>
            </a:r>
          </a:p>
          <a:p>
            <a:pPr lvl="2"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000000"/>
                </a:solidFill>
                <a:latin typeface="Calibri"/>
              </a:rPr>
              <a:t>Green: success</a:t>
            </a:r>
          </a:p>
          <a:p>
            <a:pPr lvl="2">
              <a:lnSpc>
                <a:spcPct val="100000"/>
              </a:lnSpc>
            </a:pPr>
            <a:r>
              <a:rPr lang="en-US" sz="1000" spc="-1" dirty="0">
                <a:solidFill>
                  <a:srgbClr val="000000"/>
                </a:solidFill>
                <a:latin typeface="Calibri"/>
              </a:rPr>
              <a:t>Red: fail</a:t>
            </a:r>
          </a:p>
          <a:p>
            <a:pPr lvl="1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Calculate and draw distance</a:t>
            </a:r>
          </a:p>
          <a:p>
            <a:pPr lvl="2">
              <a:lnSpc>
                <a:spcPct val="100000"/>
              </a:lnSpc>
            </a:pPr>
            <a:r>
              <a:rPr lang="en-US" sz="1000" spc="-1" dirty="0">
                <a:solidFill>
                  <a:srgbClr val="000000"/>
                </a:solidFill>
                <a:latin typeface="Calibri"/>
              </a:rPr>
              <a:t>Launch site vs its proximities</a:t>
            </a: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Link:</a:t>
            </a:r>
          </a:p>
          <a:p>
            <a:pPr lvl="1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  <a:hlinkClick r:id="rId3"/>
              </a:rPr>
              <a:t>https://github.com/CKLam33/IBM-Data-Science-Professional-Certificate/blob/main/Applied%20Data%20Science%20Capstone/lab_jupyter_launch_site_location.ipynb</a:t>
            </a: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9616EDEC-CBCC-4DA0-BD25-0DCEF7993418}" type="slidenum"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Pie chart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strike="noStrike" spc="-1" dirty="0">
                <a:solidFill>
                  <a:srgbClr val="292929"/>
                </a:solidFill>
                <a:latin typeface="Abadi"/>
              </a:rPr>
              <a:t>All launch s</a:t>
            </a:r>
            <a:r>
              <a:rPr lang="en-US" sz="1800" spc="-1" dirty="0">
                <a:solidFill>
                  <a:srgbClr val="292929"/>
                </a:solidFill>
                <a:latin typeface="Abadi"/>
              </a:rPr>
              <a:t>ite:</a:t>
            </a:r>
            <a:r>
              <a:rPr lang="zh-TW" altLang="en-US" sz="1800" spc="-1" dirty="0">
                <a:solidFill>
                  <a:srgbClr val="292929"/>
                </a:solidFill>
                <a:latin typeface="Abadi"/>
              </a:rPr>
              <a:t> </a:t>
            </a:r>
            <a:r>
              <a:rPr lang="en-US" altLang="zh-TW" sz="1800" spc="-1" dirty="0">
                <a:solidFill>
                  <a:srgbClr val="292929"/>
                </a:solidFill>
                <a:latin typeface="Abadi"/>
              </a:rPr>
              <a:t>successful rate compare to each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strike="noStrike" spc="-1" dirty="0">
                <a:solidFill>
                  <a:srgbClr val="292929"/>
                </a:solidFill>
                <a:latin typeface="Abadi"/>
              </a:rPr>
              <a:t>Each site: display success and fail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Scatter chart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strike="noStrike" spc="-1" dirty="0">
                <a:solidFill>
                  <a:srgbClr val="292929"/>
                </a:solidFill>
                <a:latin typeface="Abadi"/>
              </a:rPr>
              <a:t>Display payload mass of each booster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Range slider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b="0" strike="noStrike" spc="-1" dirty="0">
                <a:solidFill>
                  <a:srgbClr val="292929"/>
                </a:solidFill>
                <a:latin typeface="Abadi"/>
              </a:rPr>
              <a:t>For listener/user to limit the range of payload mass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spc="-1" dirty="0">
                <a:solidFill>
                  <a:srgbClr val="292929"/>
                </a:solidFill>
                <a:latin typeface="Abadi"/>
              </a:rPr>
              <a:t>Find out the success/fail rate of each booster in specific range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Link: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hlinkClick r:id="rId3"/>
              </a:rPr>
              <a:t>https://github.com/CKLam33/IBM-Data-Science-Professional-Certificate/blob/main/Applied%20Data%20Science%20Capstone/spacex_dash_app.py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2B3E351-0A20-4D2F-971D-C3AB36528C20}" type="slidenum"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6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Select ‘Class’ from train data as result label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strike="noStrike" spc="-1" dirty="0">
                <a:solidFill>
                  <a:srgbClr val="292929"/>
                </a:solidFill>
                <a:latin typeface="Abadi"/>
              </a:rPr>
              <a:t>Covert to array with </a:t>
            </a:r>
            <a:r>
              <a:rPr lang="en-US" sz="1800" b="0" strike="noStrike" spc="-1" dirty="0" err="1">
                <a:solidFill>
                  <a:srgbClr val="292929"/>
                </a:solidFill>
                <a:latin typeface="Abadi"/>
              </a:rPr>
              <a:t>numpy</a:t>
            </a:r>
            <a:endParaRPr lang="en-US" sz="1800" b="0" strike="noStrike" spc="-1" dirty="0">
              <a:solidFill>
                <a:srgbClr val="292929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Scikit-Learn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HK" sz="1800" b="0" strike="noStrike" spc="-1" dirty="0">
                <a:solidFill>
                  <a:srgbClr val="292929"/>
                </a:solidFill>
                <a:latin typeface="Abadi"/>
              </a:rPr>
              <a:t>Standardize: </a:t>
            </a:r>
            <a:r>
              <a:rPr lang="en-US" altLang="zh-HK" sz="1800" b="0" strike="noStrike" spc="-1" dirty="0" err="1">
                <a:solidFill>
                  <a:srgbClr val="292929"/>
                </a:solidFill>
                <a:latin typeface="Abadi"/>
              </a:rPr>
              <a:t>preprocessing.StandardScaler</a:t>
            </a:r>
            <a:r>
              <a:rPr lang="en-US" altLang="zh-HK" sz="1800" b="0" strike="noStrike" spc="-1" dirty="0">
                <a:solidFill>
                  <a:srgbClr val="292929"/>
                </a:solidFill>
                <a:latin typeface="Abadi"/>
              </a:rPr>
              <a:t>()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altLang="zh-HK" sz="1800" b="0" strike="noStrike" spc="-1" dirty="0">
                <a:solidFill>
                  <a:srgbClr val="292929"/>
                </a:solidFill>
                <a:latin typeface="Abadi"/>
              </a:rPr>
              <a:t>split train/test data: </a:t>
            </a:r>
            <a:r>
              <a:rPr lang="en-US" sz="1800" b="0" strike="noStrike" spc="-1" dirty="0" err="1">
                <a:solidFill>
                  <a:srgbClr val="292929"/>
                </a:solidFill>
                <a:latin typeface="Abadi"/>
              </a:rPr>
              <a:t>train_test_split</a:t>
            </a:r>
            <a:r>
              <a:rPr lang="en-US" sz="1800" b="0" strike="noStrike" spc="-1" dirty="0">
                <a:solidFill>
                  <a:srgbClr val="292929"/>
                </a:solidFill>
                <a:latin typeface="Abadi"/>
              </a:rPr>
              <a:t>()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Search best parameter among classification methods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Logistic regression, Support Vector Machine, Decision Tree, </a:t>
            </a:r>
            <a:r>
              <a:rPr lang="en-US" sz="1800" spc="-1" dirty="0" err="1">
                <a:solidFill>
                  <a:srgbClr val="292929"/>
                </a:solidFill>
                <a:latin typeface="Abadi"/>
              </a:rPr>
              <a:t>kNN</a:t>
            </a:r>
            <a:endParaRPr lang="en-US" sz="1800" spc="-1" dirty="0">
              <a:solidFill>
                <a:srgbClr val="292929"/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With use of </a:t>
            </a:r>
            <a:r>
              <a:rPr lang="en-US" sz="1800" spc="-1" dirty="0" err="1">
                <a:solidFill>
                  <a:srgbClr val="292929"/>
                </a:solidFill>
                <a:latin typeface="Abadi"/>
              </a:rPr>
              <a:t>GridSearchCV</a:t>
            </a:r>
            <a:endParaRPr lang="en-US" sz="1800" spc="-1" dirty="0">
              <a:solidFill>
                <a:srgbClr val="292929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Compare different classification methods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strike="noStrike" spc="-1" dirty="0">
                <a:solidFill>
                  <a:srgbClr val="292929"/>
                </a:solidFill>
                <a:latin typeface="Abadi"/>
              </a:rPr>
              <a:t>Find the best method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b="0" strike="noStrike" spc="-1" dirty="0">
                <a:solidFill>
                  <a:srgbClr val="292929"/>
                </a:solidFill>
                <a:latin typeface="Abadi"/>
              </a:rPr>
              <a:t>By compare accuracy score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Link: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strike="noStrike" spc="-1" dirty="0">
                <a:solidFill>
                  <a:srgbClr val="292929"/>
                </a:solidFill>
                <a:latin typeface="Abadi"/>
                <a:hlinkClick r:id="rId3"/>
              </a:rPr>
              <a:t>https://github.com/CKLam33/IBM-Data-Science-Professional-Certificate/blob/main/Applied%20Data%20Science%20Capstone/SpaceX_Machine%20Learning%20Prediction_Part_5.ipynb</a:t>
            </a:r>
            <a:endParaRPr lang="en-US" sz="1800" b="0" strike="noStrike" spc="-1" dirty="0">
              <a:solidFill>
                <a:srgbClr val="292929"/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EBCABD1-36E6-4337-8669-F3EC949F0EF5}" type="slidenum"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ontent Placeholder 2"/>
          <p:cNvSpPr/>
          <p:nvPr/>
        </p:nvSpPr>
        <p:spPr>
          <a:xfrm>
            <a:off x="840960" y="1807200"/>
            <a:ext cx="7068240" cy="1621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Exploratory data analysis results</a:t>
            </a:r>
            <a:endParaRPr lang="en-GB" sz="22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Interactive analytics demo in screenshots</a:t>
            </a:r>
            <a:endParaRPr lang="en-GB" sz="22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Predictive analysis results</a:t>
            </a:r>
            <a:endParaRPr lang="en-GB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  <a:buNone/>
            </a:pPr>
            <a:endParaRPr lang="en-GB" sz="1800" b="0" strike="noStrike" spc="-1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endParaRPr lang="en-GB" sz="1800" b="0" strike="noStrike" spc="-1">
              <a:latin typeface="Arial"/>
            </a:endParaRPr>
          </a:p>
        </p:txBody>
      </p:sp>
      <p:sp>
        <p:nvSpPr>
          <p:cNvPr id="20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49254BF-5582-447F-ACC7-72F1FA555DB0}" type="slidenum"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Box 1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Section 2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/>
          </p:nvPr>
        </p:nvSpPr>
        <p:spPr>
          <a:xfrm>
            <a:off x="838379" y="4756522"/>
            <a:ext cx="10515239" cy="1269158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Most rockets are launched at CCAFS SLC 40</a:t>
            </a: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Number of success outcome increase along the number of flight</a:t>
            </a: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9ECB010-0075-4583-9B8D-44BE899F6AAE}" type="slidenum">
              <a:t>18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0381B83-5E16-44F8-A690-BAF0E1CE3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80" y="1807718"/>
            <a:ext cx="10515240" cy="2389005"/>
          </a:xfrm>
          <a:prstGeom prst="rect">
            <a:avLst/>
          </a:prstGeom>
        </p:spPr>
      </p:pic>
      <p:sp>
        <p:nvSpPr>
          <p:cNvPr id="7" name="PlaceHolder 1">
            <a:extLst>
              <a:ext uri="{FF2B5EF4-FFF2-40B4-BE49-F238E27FC236}">
                <a16:creationId xmlns:a16="http://schemas.microsoft.com/office/drawing/2014/main" id="{216D238F-5DE4-4521-907F-1536E38DC621}"/>
              </a:ext>
            </a:extLst>
          </p:cNvPr>
          <p:cNvSpPr txBox="1">
            <a:spLocks/>
          </p:cNvSpPr>
          <p:nvPr/>
        </p:nvSpPr>
        <p:spPr>
          <a:xfrm>
            <a:off x="3183212" y="1314537"/>
            <a:ext cx="5531668" cy="548639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None/>
            </a:pPr>
            <a:r>
              <a:rPr lang="en-CA" sz="2200" spc="-1" dirty="0">
                <a:solidFill>
                  <a:srgbClr val="292929"/>
                </a:solidFill>
                <a:latin typeface="Abadi"/>
              </a:rPr>
              <a:t>Scatter plot of Flight Number vs. Launch Site</a:t>
            </a:r>
            <a:endParaRPr lang="en-US" sz="2200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Most Payload Mass of flights &lt; 7500</a:t>
            </a: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Few flights with Payload Mass between 7500 and 15000</a:t>
            </a: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Only few flights use VAFB SLC 4E</a:t>
            </a: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3AA1F23-7080-401E-830E-1C7524270519}" type="slidenum">
              <a:t>19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94C7607-764B-4245-BE0C-D89268E90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494" y="1426239"/>
            <a:ext cx="5065786" cy="459944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 idx="10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buNone/>
              <a:defRPr lang="en-US" sz="1600" b="0" strike="noStrike" spc="-1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F1B721D-8930-44C1-A892-B7B05660B053}" type="slidenum">
              <a:rPr lang="en-US" sz="1600" b="0" strike="noStrike" spc="-1">
                <a:solidFill>
                  <a:srgbClr val="1C7DDB"/>
                </a:solidFill>
                <a:latin typeface="Abadi"/>
              </a:rPr>
              <a:t>2</a:t>
            </a:fld>
            <a:endParaRPr lang="en-GB" sz="1600" b="0" strike="noStrike" spc="-1"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Executive Summary</a:t>
            </a:r>
            <a:endParaRPr lang="en-GB" sz="22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Introduction</a:t>
            </a:r>
            <a:endParaRPr lang="en-GB" sz="22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Methodology</a:t>
            </a:r>
            <a:endParaRPr lang="en-GB" sz="22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Results</a:t>
            </a:r>
            <a:endParaRPr lang="en-GB" sz="22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Conclusion</a:t>
            </a:r>
            <a:endParaRPr lang="en-GB" sz="22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Appendix</a:t>
            </a:r>
            <a:endParaRPr lang="en-GB" sz="2200" b="0" strike="noStrike" spc="-1"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lang="en-GB" sz="4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ES-L1, GEO, HEO, SSO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292929"/>
                </a:solidFill>
                <a:latin typeface="Abadi"/>
              </a:rPr>
              <a:t>Gre</a:t>
            </a:r>
            <a:r>
              <a:rPr lang="en-US" sz="1800" spc="-1" dirty="0">
                <a:solidFill>
                  <a:srgbClr val="292929"/>
                </a:solidFill>
                <a:latin typeface="Abadi"/>
              </a:rPr>
              <a:t>atest success rate among orbits</a:t>
            </a:r>
          </a:p>
          <a:p>
            <a:pPr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VLEO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&gt; 80% success rate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082788C-4DCD-4E6F-82FE-6D5B3DC7FAE1}" type="slidenum">
              <a:t>20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B6E4301-0752-4CBF-958D-6D1B453664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744" y="1762587"/>
            <a:ext cx="6083536" cy="3476306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/>
          </p:nvPr>
        </p:nvSpPr>
        <p:spPr>
          <a:xfrm>
            <a:off x="770040" y="1863384"/>
            <a:ext cx="3931920" cy="1506478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</a:pPr>
            <a:r>
              <a:rPr lang="en-US" sz="2200" spc="-1" dirty="0">
                <a:solidFill>
                  <a:srgbClr val="000000"/>
                </a:solidFill>
                <a:latin typeface="Calibri"/>
              </a:rPr>
              <a:t>LEO, ISS, PO, GTO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Most used orbits</a:t>
            </a:r>
            <a:r>
              <a:rPr lang="en-US" sz="1800" spc="-1" dirty="0">
                <a:solidFill>
                  <a:srgbClr val="000000"/>
                </a:solidFill>
                <a:latin typeface="Calibri"/>
              </a:rPr>
              <a:t> in early time</a:t>
            </a:r>
          </a:p>
          <a:p>
            <a:pPr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</a:pPr>
            <a:r>
              <a:rPr lang="en-US" sz="2200" b="0" strike="noStrike" spc="-1" dirty="0">
                <a:solidFill>
                  <a:srgbClr val="000000"/>
                </a:solidFill>
                <a:latin typeface="Calibri"/>
              </a:rPr>
              <a:t>VLEO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</a:pPr>
            <a:r>
              <a:rPr lang="en-US" sz="1800" spc="-1" dirty="0">
                <a:solidFill>
                  <a:srgbClr val="000000"/>
                </a:solidFill>
                <a:latin typeface="Calibri"/>
              </a:rPr>
              <a:t>Start to replace old orbit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445260D-743E-4B43-A47A-B373B8B44279}" type="slidenum">
              <a:t>21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7BD969B-1B8E-48C4-961E-C26DAEE06F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40" y="3488138"/>
            <a:ext cx="10651920" cy="239282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/>
          </p:nvPr>
        </p:nvSpPr>
        <p:spPr>
          <a:xfrm>
            <a:off x="770039" y="3911982"/>
            <a:ext cx="6689539" cy="2337564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ISS &amp; GTO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Mostly for payload mass &lt; 8000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GTO -&gt; high fail rate</a:t>
            </a:r>
          </a:p>
          <a:p>
            <a:pPr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VLEO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For high payload mass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F45D5DD-5004-4F61-9655-2D465F28D417}" type="slidenum">
              <a:t>22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B4F07DE-80C9-4039-887E-E70E173CB8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40" y="1441943"/>
            <a:ext cx="10687680" cy="2392822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Overall success rate increase since 2013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Significant drop in 2018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5427AE2-31E0-4553-8614-762CA1076A0E}" type="slidenum">
              <a:t>23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84FF1E4-968D-45F6-A40B-33FAB6731C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8174" y="1461660"/>
            <a:ext cx="6359546" cy="418955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Find the names of the unique launch sites</a:t>
            </a:r>
            <a:endParaRPr lang="en-US" sz="22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lang="en-US" sz="2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27E3230-C91C-46B1-9F75-F5D2AF6F9AA7}" type="slidenum"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/>
          </p:nvPr>
        </p:nvSpPr>
        <p:spPr>
          <a:xfrm>
            <a:off x="770040" y="3588848"/>
            <a:ext cx="9745200" cy="2587672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All mission outcomes were success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First 2 records were qualification test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Fail to land to parachute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Did not let booster land to any place after first 2 attempt</a:t>
            </a: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BE5060E-81C0-478F-B424-606D5B931F6A}" type="slidenum">
              <a:t>25</a:t>
            </a:fld>
            <a:endParaRPr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B789534-B1E2-41C7-A538-DE301F750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39" y="1110348"/>
            <a:ext cx="10687681" cy="234315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Total payload mass from NASA was 45596kg</a:t>
            </a: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5FB0965-BF0C-4985-898A-04506353CF2C}" type="slidenum">
              <a:t>26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F1A7A08-E815-4F08-B27A-2C0749E31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987" y="3825218"/>
            <a:ext cx="4772025" cy="147637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/>
          </p:nvPr>
        </p:nvSpPr>
        <p:spPr>
          <a:xfrm>
            <a:off x="1223399" y="3515050"/>
            <a:ext cx="9745200" cy="251063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Average payload mass by F9 v1.1 was 2928.4kg</a:t>
            </a: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336CEC0-494F-4C6A-A94E-2F7B8B8FF3BD}" type="slidenum">
              <a:t>27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5553130-DC29-4CBE-AA76-46D119B04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662" y="1588670"/>
            <a:ext cx="6162675" cy="146685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/>
          </p:nvPr>
        </p:nvSpPr>
        <p:spPr>
          <a:xfrm>
            <a:off x="770040" y="3595724"/>
            <a:ext cx="9745200" cy="2580796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1</a:t>
            </a:r>
            <a:r>
              <a:rPr lang="en-US" sz="2200" b="0" strike="noStrike" spc="-1" baseline="30000" dirty="0">
                <a:solidFill>
                  <a:srgbClr val="292929"/>
                </a:solidFill>
                <a:latin typeface="Abadi"/>
              </a:rPr>
              <a:t>st</a:t>
            </a: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 successful landing to ground pad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strike="noStrike" spc="-1" dirty="0">
                <a:solidFill>
                  <a:srgbClr val="292929"/>
                </a:solidFill>
                <a:latin typeface="Abadi"/>
              </a:rPr>
              <a:t>22</a:t>
            </a:r>
            <a:r>
              <a:rPr lang="en-US" sz="1800" b="0" strike="noStrike" spc="-1" baseline="30000" dirty="0">
                <a:solidFill>
                  <a:srgbClr val="292929"/>
                </a:solidFill>
                <a:latin typeface="Abadi"/>
              </a:rPr>
              <a:t>nd</a:t>
            </a:r>
            <a:r>
              <a:rPr lang="en-US" sz="1800" b="0" strike="noStrike" spc="-1" dirty="0">
                <a:solidFill>
                  <a:srgbClr val="292929"/>
                </a:solidFill>
                <a:latin typeface="Abadi"/>
              </a:rPr>
              <a:t> Dec 2015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E256EC7-AAB7-40D4-BE10-0A51F906A9C8}" type="slidenum">
              <a:t>28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845D9F1-ACBE-4126-98E6-75D3D4D8E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6037" y="1707660"/>
            <a:ext cx="7019925" cy="147637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Boosters that land to drone ship successfully with Payload between 4000 and 6000:</a:t>
            </a:r>
          </a:p>
        </p:txBody>
      </p:sp>
      <p:sp>
        <p:nvSpPr>
          <p:cNvPr id="22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670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7061782-1BD3-45CF-A32A-994993D79390}" type="slidenum">
              <a:t>29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50F89FE-A36D-49F9-AD63-4A09EF3F2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550" y="2995655"/>
            <a:ext cx="8724900" cy="21431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Aft>
                <a:spcPts val="601"/>
              </a:spcAft>
              <a:buNone/>
              <a:defRPr lang="en-US" sz="1600" b="0" strike="noStrike" spc="-1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spcAft>
                <a:spcPts val="601"/>
              </a:spcAft>
              <a:buNone/>
            </a:pPr>
            <a:fld id="{A53273D4-54CE-4283-910F-63AAD1ACE027}" type="slidenum">
              <a:rPr lang="en-US" sz="1600" b="0" strike="noStrike" spc="-1">
                <a:solidFill>
                  <a:srgbClr val="1C7DDB"/>
                </a:solidFill>
                <a:latin typeface="Abadi"/>
              </a:rPr>
              <a:t>3</a:t>
            </a:fld>
            <a:endParaRPr lang="en-GB" sz="1600" b="0" strike="noStrike" spc="-1"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59040" y="2684880"/>
            <a:ext cx="4017600" cy="1039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fontScale="99000"/>
          </a:bodyPr>
          <a:lstStyle/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Summary of methodologies</a:t>
            </a:r>
            <a:endParaRPr lang="en-GB" sz="22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292929"/>
                </a:solidFill>
                <a:latin typeface="Abadi"/>
              </a:rPr>
              <a:t>Summary of all results</a:t>
            </a:r>
            <a:endParaRPr lang="en-GB" sz="2200" b="0" strike="noStrike" spc="-1"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lang="en-GB" sz="4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/>
          </p:nvPr>
        </p:nvSpPr>
        <p:spPr>
          <a:xfrm>
            <a:off x="770039" y="1567543"/>
            <a:ext cx="10687681" cy="4608977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Most missions are success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Only 1 failed</a:t>
            </a: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81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A81C4DF-F86E-4C5F-A479-6CB74AE49453}" type="slidenum">
              <a:t>30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69F82EF-D136-4CAA-B396-3BC6E148E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052" y="2884285"/>
            <a:ext cx="7115175" cy="36195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/>
          </p:nvPr>
        </p:nvSpPr>
        <p:spPr>
          <a:xfrm>
            <a:off x="770040" y="1629420"/>
            <a:ext cx="9745200" cy="45471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F9 B5 series has the most payload mass with 15600kg</a:t>
            </a: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0FC1944-12DB-42CD-8FAE-7EBD67CC71AD}" type="slidenum">
              <a:t>31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3E5529C-6601-4104-B505-E46460C99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312" y="2750075"/>
            <a:ext cx="9477375" cy="392319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In year 2015, 2 failure in landing drone ship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Both were F9 v1.1 in May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56E1BA4-995C-4BF1-8EE2-C0FFA6E383D8}" type="slidenum">
              <a:t>32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113BFC8-828B-403D-8528-976233E5F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110" y="3665775"/>
            <a:ext cx="10325100" cy="199072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74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A4EB914-C47D-4F16-935A-A9231FA4C266}" type="slidenum">
              <a:t>33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9281934-1754-4FCF-8A12-90BAE4CD6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37" y="1395126"/>
            <a:ext cx="10829925" cy="322897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Box 6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Section 3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000" spc="-1" dirty="0">
                <a:solidFill>
                  <a:srgbClr val="0B49CB"/>
                </a:solidFill>
                <a:latin typeface="Abadi"/>
              </a:rPr>
              <a:t>Launch site of Space X in global map</a:t>
            </a:r>
            <a:endParaRPr lang="en-GB" sz="40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1413E7E-A9F1-48EA-891E-7E7C48297CB6}" type="slidenum">
              <a:t>35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2F183E9-D67C-41C3-8938-7707FA169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515" y="1345305"/>
            <a:ext cx="6333098" cy="4298516"/>
          </a:xfrm>
          <a:prstGeom prst="rect">
            <a:avLst/>
          </a:prstGeom>
        </p:spPr>
      </p:pic>
      <p:sp>
        <p:nvSpPr>
          <p:cNvPr id="236" name="PlaceHolder 1"/>
          <p:cNvSpPr>
            <a:spLocks noGrp="1"/>
          </p:cNvSpPr>
          <p:nvPr>
            <p:ph/>
          </p:nvPr>
        </p:nvSpPr>
        <p:spPr>
          <a:xfrm>
            <a:off x="3263844" y="4423813"/>
            <a:ext cx="5527632" cy="1040755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Florida and California in USA are the only places Space X to launch their rocket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/>
          </p:nvPr>
        </p:nvSpPr>
        <p:spPr>
          <a:xfrm>
            <a:off x="6558909" y="4778255"/>
            <a:ext cx="1835656" cy="398761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lnSpcReduction="10000"/>
          </a:bodyPr>
          <a:lstStyle/>
          <a:p>
            <a:pPr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CCAFS LC-40</a:t>
            </a: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400"/>
              </a:spcBef>
              <a:buNone/>
            </a:pP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000" spc="-1" dirty="0">
                <a:solidFill>
                  <a:srgbClr val="0B49CB"/>
                </a:solidFill>
                <a:latin typeface="Abadi"/>
              </a:rPr>
              <a:t>Color-labeled launched outcomes on map</a:t>
            </a:r>
            <a:endParaRPr lang="en-GB" sz="40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BD0D5DF-B0A0-4513-ADC8-9D4E0D74AA10}" type="slidenum">
              <a:t>36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C7E5EC7-AF00-4559-BA32-4C63C6F35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683" y="2372298"/>
            <a:ext cx="1962150" cy="196215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CC3EE9B-E486-4277-8420-36023308A2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2264" y="2709862"/>
            <a:ext cx="1581150" cy="1438275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19220545-05D3-402E-A921-7D2F2ADB7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4225" y="2281236"/>
            <a:ext cx="2105025" cy="2295525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D3B909A8-31F7-40C8-BE67-CF22B82289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38463" y="2467548"/>
            <a:ext cx="1924050" cy="1771650"/>
          </a:xfrm>
          <a:prstGeom prst="rect">
            <a:avLst/>
          </a:prstGeom>
        </p:spPr>
      </p:pic>
      <p:sp>
        <p:nvSpPr>
          <p:cNvPr id="15" name="PlaceHolder 1">
            <a:extLst>
              <a:ext uri="{FF2B5EF4-FFF2-40B4-BE49-F238E27FC236}">
                <a16:creationId xmlns:a16="http://schemas.microsoft.com/office/drawing/2014/main" id="{F3D68A6E-DCF8-4D8A-A588-40A6B7FC0B1A}"/>
              </a:ext>
            </a:extLst>
          </p:cNvPr>
          <p:cNvSpPr txBox="1">
            <a:spLocks/>
          </p:cNvSpPr>
          <p:nvPr/>
        </p:nvSpPr>
        <p:spPr>
          <a:xfrm>
            <a:off x="3865011" y="4778255"/>
            <a:ext cx="1835656" cy="398761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KSC LC-39A</a:t>
            </a:r>
            <a:endParaRPr lang="en-US" sz="2200" spc="-1" dirty="0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1800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1">
            <a:extLst>
              <a:ext uri="{FF2B5EF4-FFF2-40B4-BE49-F238E27FC236}">
                <a16:creationId xmlns:a16="http://schemas.microsoft.com/office/drawing/2014/main" id="{7DF49318-BAA4-43AF-AA9C-FA39190A35EF}"/>
              </a:ext>
            </a:extLst>
          </p:cNvPr>
          <p:cNvSpPr txBox="1">
            <a:spLocks/>
          </p:cNvSpPr>
          <p:nvPr/>
        </p:nvSpPr>
        <p:spPr>
          <a:xfrm>
            <a:off x="1326930" y="4778255"/>
            <a:ext cx="1835656" cy="398761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VAFB SLC-4E</a:t>
            </a:r>
            <a:endParaRPr lang="en-US" sz="2200" spc="-1" dirty="0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1800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1">
            <a:extLst>
              <a:ext uri="{FF2B5EF4-FFF2-40B4-BE49-F238E27FC236}">
                <a16:creationId xmlns:a16="http://schemas.microsoft.com/office/drawing/2014/main" id="{C1C476BE-11C9-4B8D-8E76-90663309B983}"/>
              </a:ext>
            </a:extLst>
          </p:cNvPr>
          <p:cNvSpPr txBox="1">
            <a:spLocks/>
          </p:cNvSpPr>
          <p:nvPr/>
        </p:nvSpPr>
        <p:spPr>
          <a:xfrm>
            <a:off x="9282660" y="4778255"/>
            <a:ext cx="1835656" cy="398761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CCAFS SLC-40</a:t>
            </a:r>
            <a:endParaRPr lang="en-US" sz="2200" spc="-1" dirty="0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1800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 dirty="0">
                <a:solidFill>
                  <a:srgbClr val="0B49CB"/>
                </a:solidFill>
                <a:latin typeface="Abadi"/>
                <a:ea typeface="IBM Plex Mono SemiBold"/>
              </a:rPr>
              <a:t>Launch site distance to landmarks in Florida</a:t>
            </a:r>
            <a:endParaRPr lang="en-GB" sz="40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9956FBE-BAE6-41C1-A8A8-24E29362B505}" type="slidenum">
              <a:t>37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612BECD-99EE-42B7-8D53-5F1656097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6180" y="1375073"/>
            <a:ext cx="4229100" cy="124777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E0C7596-11AC-444F-AE04-293C4C0A4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005" y="2795501"/>
            <a:ext cx="10201275" cy="3057525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346EF305-C594-493A-8F90-ACA5F43631D7}"/>
              </a:ext>
            </a:extLst>
          </p:cNvPr>
          <p:cNvSpPr txBox="1"/>
          <p:nvPr/>
        </p:nvSpPr>
        <p:spPr>
          <a:xfrm>
            <a:off x="1010652" y="3763971"/>
            <a:ext cx="2131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/>
              <a:t>Centre of Orlando</a:t>
            </a:r>
            <a:endParaRPr lang="zh-HK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9AC0323-2329-42F5-89AD-0B5745D14F00}"/>
              </a:ext>
            </a:extLst>
          </p:cNvPr>
          <p:cNvSpPr txBox="1"/>
          <p:nvPr/>
        </p:nvSpPr>
        <p:spPr>
          <a:xfrm>
            <a:off x="6924460" y="5385355"/>
            <a:ext cx="205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/>
              <a:t>Closest highway</a:t>
            </a:r>
            <a:endParaRPr lang="zh-HK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216E0EE-E0CE-4878-8946-1AE97D771E65}"/>
              </a:ext>
            </a:extLst>
          </p:cNvPr>
          <p:cNvSpPr txBox="1"/>
          <p:nvPr/>
        </p:nvSpPr>
        <p:spPr>
          <a:xfrm>
            <a:off x="9097020" y="1814294"/>
            <a:ext cx="1635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/>
              <a:t>Closest coast</a:t>
            </a:r>
            <a:endParaRPr lang="zh-HK" alt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Box 1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Section 4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5039494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KSC LC-39A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Has most success launches in all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CCAFS SLC-40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The least</a:t>
            </a:r>
            <a:r>
              <a:rPr lang="en-US" altLang="zh-HK" sz="1800" spc="-1" dirty="0">
                <a:solidFill>
                  <a:srgbClr val="292929"/>
                </a:solidFill>
                <a:latin typeface="Abadi"/>
              </a:rPr>
              <a:t> success launches in all site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 dirty="0">
                <a:solidFill>
                  <a:srgbClr val="0B49CB"/>
                </a:solidFill>
                <a:latin typeface="Abadi"/>
                <a:ea typeface="IBM Plex Mono SemiBold"/>
              </a:rPr>
              <a:t>Pie chart of success launches by all sites</a:t>
            </a:r>
            <a:endParaRPr lang="en-GB" sz="40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5CC1072-F0C1-4EA7-8916-66ED7F90CC31}" type="slidenum">
              <a:t>39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2AB3A91-24CD-4D3F-9727-FE8AB7600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6712" y="1881221"/>
            <a:ext cx="5576335" cy="33504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Aft>
                <a:spcPts val="601"/>
              </a:spcAft>
              <a:buNone/>
              <a:defRPr lang="en-US" sz="1600" b="0" strike="noStrike" spc="-1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spcAft>
                <a:spcPts val="601"/>
              </a:spcAft>
              <a:buNone/>
            </a:pPr>
            <a:fld id="{F8739E34-D960-4AD3-9124-9A23D26EDC7E}" type="slidenum">
              <a:rPr lang="en-US" sz="1600" b="0" strike="noStrike" spc="-1">
                <a:solidFill>
                  <a:srgbClr val="1C7DDB"/>
                </a:solidFill>
                <a:latin typeface="Abadi"/>
              </a:rPr>
              <a:t>4</a:t>
            </a:fld>
            <a:endParaRPr lang="en-GB" sz="1600" b="0" strike="noStrike" spc="-1">
              <a:latin typeface="Times New Roman"/>
            </a:endParaRPr>
          </a:p>
        </p:txBody>
      </p:sp>
      <p:sp>
        <p:nvSpPr>
          <p:cNvPr id="173" name="Title 1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174" name="Content Placeholder 2"/>
          <p:cNvSpPr/>
          <p:nvPr/>
        </p:nvSpPr>
        <p:spPr>
          <a:xfrm>
            <a:off x="1347017" y="2088304"/>
            <a:ext cx="9491606" cy="3504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fontScale="94000" lnSpcReduction="10000"/>
          </a:bodyPr>
          <a:lstStyle/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Space X</a:t>
            </a:r>
            <a:endParaRPr lang="en-GB" sz="2200" b="0" strike="noStrike" spc="-1" dirty="0">
              <a:latin typeface="Arial"/>
            </a:endParaRPr>
          </a:p>
          <a:p>
            <a:pPr marL="432000" lvl="1" indent="-216000">
              <a:lnSpc>
                <a:spcPct val="9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Advertise Falcon 9 rocket</a:t>
            </a:r>
            <a:endParaRPr lang="en-GB" sz="2200" b="0" strike="noStrike" spc="-1" dirty="0">
              <a:latin typeface="Arial"/>
            </a:endParaRPr>
          </a:p>
          <a:p>
            <a:pPr marL="648000" lvl="2" indent="-216000">
              <a:lnSpc>
                <a:spcPct val="9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Launch with cost of $62m</a:t>
            </a:r>
            <a:endParaRPr lang="en-GB" sz="2200" b="0" strike="noStrike" spc="-1" dirty="0">
              <a:latin typeface="Arial"/>
            </a:endParaRPr>
          </a:p>
          <a:p>
            <a:pPr marL="648000" lvl="2" indent="-216000">
              <a:lnSpc>
                <a:spcPct val="9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Compare with other providers: up to $165m</a:t>
            </a:r>
            <a:endParaRPr lang="en-GB" sz="2200" b="0" strike="noStrike" spc="-1" dirty="0">
              <a:latin typeface="Arial"/>
            </a:endParaRPr>
          </a:p>
          <a:p>
            <a:pPr marL="648000" lvl="2" indent="-216000">
              <a:lnSpc>
                <a:spcPct val="9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Mush of saving because of the reusage of first stage</a:t>
            </a:r>
            <a:endParaRPr lang="en-GB" sz="2200" b="0" strike="noStrike" spc="-1" dirty="0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Determine</a:t>
            </a:r>
            <a:endParaRPr lang="en-GB" sz="2200" b="0" strike="noStrike" spc="-1" dirty="0">
              <a:latin typeface="Arial"/>
            </a:endParaRPr>
          </a:p>
          <a:p>
            <a:pPr marL="432000" lvl="1" indent="-216000">
              <a:lnSpc>
                <a:spcPct val="9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Successful rate of Falcon 9 first stage will land successfully</a:t>
            </a:r>
            <a:endParaRPr lang="en-GB" sz="2200" b="0" strike="noStrike" spc="-1" dirty="0">
              <a:latin typeface="Arial"/>
            </a:endParaRPr>
          </a:p>
          <a:p>
            <a:pPr marL="648000" lvl="2" indent="-216000">
              <a:lnSpc>
                <a:spcPct val="9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Find the cost of a launch</a:t>
            </a:r>
            <a:endParaRPr lang="en-GB" sz="2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3129816" cy="3165826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76.9% of successful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23.1% of failure rate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 dirty="0">
                <a:solidFill>
                  <a:srgbClr val="0B49CB"/>
                </a:solidFill>
                <a:latin typeface="Abadi"/>
                <a:ea typeface="IBM Plex Mono SemiBold"/>
              </a:rPr>
              <a:t>Pie chart of total success launches in KSC LC-39A</a:t>
            </a:r>
            <a:endParaRPr lang="en-GB" sz="40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78C4655-FA79-4F4C-A83B-40118AA5E932}" type="slidenum">
              <a:t>40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1A62FCF-532A-4086-B801-5962434D7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0349" y="1506405"/>
            <a:ext cx="6756453" cy="410007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/>
          </p:nvPr>
        </p:nvSpPr>
        <p:spPr>
          <a:xfrm>
            <a:off x="1655794" y="4723254"/>
            <a:ext cx="3554453" cy="1185134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Payload vs Launch Outcome</a:t>
            </a:r>
          </a:p>
          <a:p>
            <a:pPr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(0 – 5000kg)</a:t>
            </a: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400"/>
              </a:spcBef>
              <a:buNone/>
            </a:pP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 dirty="0">
                <a:solidFill>
                  <a:srgbClr val="0B49CB"/>
                </a:solidFill>
                <a:latin typeface="Abadi"/>
                <a:ea typeface="IBM Plex Mono SemiBold"/>
              </a:rPr>
              <a:t>Payload vs Launch O</a:t>
            </a:r>
            <a:r>
              <a:rPr lang="en-US" sz="4000" spc="-1" dirty="0">
                <a:solidFill>
                  <a:srgbClr val="0B49CB"/>
                </a:solidFill>
                <a:latin typeface="Abadi"/>
                <a:ea typeface="IBM Plex Mono SemiBold"/>
              </a:rPr>
              <a:t>utcome</a:t>
            </a:r>
            <a:r>
              <a:rPr lang="zh-TW" altLang="en-US" sz="4000" spc="-1" dirty="0">
                <a:solidFill>
                  <a:srgbClr val="0B49CB"/>
                </a:solidFill>
                <a:latin typeface="Abadi"/>
                <a:ea typeface="IBM Plex Mono SemiBold"/>
              </a:rPr>
              <a:t> </a:t>
            </a:r>
            <a:r>
              <a:rPr lang="en-US" altLang="zh-TW" sz="4000" spc="-1" dirty="0">
                <a:solidFill>
                  <a:srgbClr val="0B49CB"/>
                </a:solidFill>
                <a:latin typeface="Abadi"/>
                <a:ea typeface="IBM Plex Mono SemiBold"/>
              </a:rPr>
              <a:t>scatter</a:t>
            </a:r>
            <a:r>
              <a:rPr lang="zh-TW" altLang="en-US" sz="4000" spc="-1" dirty="0">
                <a:solidFill>
                  <a:srgbClr val="0B49CB"/>
                </a:solidFill>
                <a:latin typeface="Abadi"/>
                <a:ea typeface="IBM Plex Mono SemiBold"/>
              </a:rPr>
              <a:t> </a:t>
            </a:r>
            <a:r>
              <a:rPr lang="en-US" altLang="zh-TW" sz="4000" spc="-1" dirty="0">
                <a:solidFill>
                  <a:srgbClr val="0B49CB"/>
                </a:solidFill>
                <a:latin typeface="Abadi"/>
                <a:ea typeface="IBM Plex Mono SemiBold"/>
              </a:rPr>
              <a:t>plot</a:t>
            </a:r>
            <a:r>
              <a:rPr lang="zh-TW" altLang="en-US" sz="4000" spc="-1" dirty="0">
                <a:solidFill>
                  <a:srgbClr val="0B49CB"/>
                </a:solidFill>
                <a:latin typeface="Abadi"/>
                <a:ea typeface="IBM Plex Mono SemiBold"/>
              </a:rPr>
              <a:t> </a:t>
            </a:r>
            <a:r>
              <a:rPr lang="en-US" altLang="zh-TW" sz="4000" spc="-1" dirty="0">
                <a:solidFill>
                  <a:srgbClr val="0B49CB"/>
                </a:solidFill>
                <a:latin typeface="Abadi"/>
                <a:ea typeface="IBM Plex Mono SemiBold"/>
              </a:rPr>
              <a:t>for</a:t>
            </a:r>
            <a:r>
              <a:rPr lang="zh-TW" altLang="en-US" sz="4000" spc="-1" dirty="0">
                <a:solidFill>
                  <a:srgbClr val="0B49CB"/>
                </a:solidFill>
                <a:latin typeface="Abadi"/>
                <a:ea typeface="IBM Plex Mono SemiBold"/>
              </a:rPr>
              <a:t> </a:t>
            </a:r>
            <a:r>
              <a:rPr lang="en-US" altLang="zh-TW" sz="4000" spc="-1" dirty="0">
                <a:solidFill>
                  <a:srgbClr val="0B49CB"/>
                </a:solidFill>
                <a:latin typeface="Abadi"/>
                <a:ea typeface="IBM Plex Mono SemiBold"/>
              </a:rPr>
              <a:t>all</a:t>
            </a:r>
            <a:r>
              <a:rPr lang="zh-TW" altLang="en-US" sz="4000" spc="-1" dirty="0">
                <a:solidFill>
                  <a:srgbClr val="0B49CB"/>
                </a:solidFill>
                <a:latin typeface="Abadi"/>
                <a:ea typeface="IBM Plex Mono SemiBold"/>
              </a:rPr>
              <a:t> </a:t>
            </a:r>
            <a:r>
              <a:rPr lang="en-US" altLang="zh-TW" sz="4000" spc="-1" dirty="0">
                <a:solidFill>
                  <a:srgbClr val="0B49CB"/>
                </a:solidFill>
                <a:latin typeface="Abadi"/>
                <a:ea typeface="IBM Plex Mono SemiBold"/>
              </a:rPr>
              <a:t>sites</a:t>
            </a:r>
            <a:endParaRPr lang="en-GB" sz="40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6E8304B-C12F-4201-95D2-5BDCA78B8EFC}" type="slidenum">
              <a:t>41</a:t>
            </a:fld>
            <a:endParaRPr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7D44FC4-71FC-4AE2-9A28-EE3B60DAF3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41" y="1599424"/>
            <a:ext cx="5325960" cy="2997367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1052946F-53CA-492F-9DCE-3DFBB91A59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99424"/>
            <a:ext cx="5361720" cy="2997368"/>
          </a:xfrm>
          <a:prstGeom prst="rect">
            <a:avLst/>
          </a:prstGeom>
        </p:spPr>
      </p:pic>
      <p:sp>
        <p:nvSpPr>
          <p:cNvPr id="13" name="PlaceHolder 1">
            <a:extLst>
              <a:ext uri="{FF2B5EF4-FFF2-40B4-BE49-F238E27FC236}">
                <a16:creationId xmlns:a16="http://schemas.microsoft.com/office/drawing/2014/main" id="{B7F8EFC2-761A-4746-AFD0-1EBE6F3E1E86}"/>
              </a:ext>
            </a:extLst>
          </p:cNvPr>
          <p:cNvSpPr txBox="1">
            <a:spLocks/>
          </p:cNvSpPr>
          <p:nvPr/>
        </p:nvSpPr>
        <p:spPr>
          <a:xfrm>
            <a:off x="6937653" y="4723254"/>
            <a:ext cx="3554453" cy="1185134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Payload vs Launch Outcome</a:t>
            </a:r>
          </a:p>
          <a:p>
            <a:pPr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spc="-1" dirty="0">
                <a:solidFill>
                  <a:srgbClr val="292929"/>
                </a:solidFill>
                <a:latin typeface="Abadi"/>
              </a:rPr>
              <a:t>(5000kg – 10000kg)</a:t>
            </a:r>
            <a:endParaRPr lang="en-US" sz="2200" spc="-1" dirty="0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1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Section 5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AA9112E-3286-4479-9CC3-5E0A2B61BDFE}" type="slidenum">
              <a:t>43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00D63AB-9155-4C32-B57A-72262BA1F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40" y="1734694"/>
            <a:ext cx="6057022" cy="169430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661037F-9A91-45E8-A5FB-BFE49722FB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471" y="3429000"/>
            <a:ext cx="4723809" cy="3234776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5087620" cy="3811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Confusion Matric of prediction with Decision Tree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Can handle most cases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292929"/>
                </a:solidFill>
                <a:latin typeface="Abadi"/>
              </a:rPr>
              <a:t>But </a:t>
            </a:r>
            <a:r>
              <a:rPr lang="en-US" sz="1800" spc="-1" dirty="0">
                <a:solidFill>
                  <a:srgbClr val="292929"/>
                </a:solidFill>
                <a:latin typeface="Abadi"/>
              </a:rPr>
              <a:t>it has a probability that mark unsuccessful landing as success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08B7B41-E6C8-40C3-88EF-B59C7C850EB5}" type="slidenum">
              <a:t>44</a:t>
            </a:fld>
            <a:endParaRPr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5D15D70-1369-462B-8557-A84DDFBBAE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908" y="1663920"/>
            <a:ext cx="4571428" cy="3530159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7944840" cy="4350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HK" sz="2200" b="0" strike="noStrike" spc="-1" dirty="0">
                <a:solidFill>
                  <a:srgbClr val="292929"/>
                </a:solidFill>
                <a:latin typeface="Abadi"/>
              </a:rPr>
              <a:t>Launch success rate increase since 2013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HK" sz="2200" b="0" strike="noStrike" spc="-1" dirty="0">
                <a:solidFill>
                  <a:srgbClr val="292929"/>
                </a:solidFill>
                <a:latin typeface="Abadi"/>
              </a:rPr>
              <a:t>CCAFS SLC-40</a:t>
            </a:r>
            <a:r>
              <a:rPr lang="en-US" altLang="zh-HK" sz="2200" spc="-1" dirty="0">
                <a:solidFill>
                  <a:srgbClr val="000000"/>
                </a:solidFill>
                <a:latin typeface="Calibri"/>
              </a:rPr>
              <a:t> is the best launch site</a:t>
            </a: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altLang="zh-HK" sz="2200" b="0" strike="noStrike" spc="-1" dirty="0">
                <a:solidFill>
                  <a:srgbClr val="292929"/>
                </a:solidFill>
                <a:latin typeface="Abadi"/>
              </a:rPr>
              <a:t>ISS &amp; GTO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altLang="zh-HK" sz="1800" spc="-1" dirty="0">
                <a:solidFill>
                  <a:srgbClr val="292929"/>
                </a:solidFill>
                <a:latin typeface="Abadi"/>
              </a:rPr>
              <a:t>For payload mass &lt; 8000</a:t>
            </a:r>
          </a:p>
          <a:p>
            <a:pPr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altLang="zh-HK" sz="2600" b="0" strike="noStrike" spc="-1" dirty="0">
                <a:solidFill>
                  <a:srgbClr val="292929"/>
                </a:solidFill>
                <a:latin typeface="Abadi"/>
              </a:rPr>
              <a:t>VLEO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altLang="zh-HK" sz="1800" spc="-1" dirty="0">
                <a:solidFill>
                  <a:srgbClr val="292929"/>
                </a:solidFill>
                <a:latin typeface="Abadi"/>
              </a:rPr>
              <a:t>For higher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altLang="zh-HK" sz="2600" spc="-1" dirty="0">
                <a:solidFill>
                  <a:srgbClr val="292929"/>
                </a:solidFill>
                <a:latin typeface="Abadi"/>
              </a:rPr>
              <a:t>Decision Tree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altLang="zh-HK" sz="2200" spc="-1" dirty="0">
                <a:solidFill>
                  <a:srgbClr val="292929"/>
                </a:solidFill>
                <a:latin typeface="Abadi"/>
              </a:rPr>
              <a:t>Best classification method to predict successful launch and landing</a:t>
            </a:r>
            <a:endParaRPr lang="en-US" altLang="zh-HK" sz="22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HK" sz="2200" b="0" strike="noStrike" spc="-1" dirty="0">
              <a:solidFill>
                <a:srgbClr val="292929"/>
              </a:solidFill>
              <a:latin typeface="Abadi"/>
            </a:endParaRPr>
          </a:p>
        </p:txBody>
      </p:sp>
      <p:sp>
        <p:nvSpPr>
          <p:cNvPr id="25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4E007DC-DA33-4922-BEA5-522AF616EC4C}" type="slidenum"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Num" idx="13"/>
          </p:nvPr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600" b="0" strike="noStrike" spc="-1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371A38F-B33E-4444-8E82-31BAF15A5495}" type="slidenum">
              <a:rPr lang="en-US" sz="1600" b="0" strike="noStrike" spc="-1">
                <a:solidFill>
                  <a:srgbClr val="1C7DDB"/>
                </a:solidFill>
                <a:latin typeface="Abadi"/>
              </a:rPr>
              <a:t>5</a:t>
            </a:fld>
            <a:endParaRPr lang="en-GB" sz="1600" b="0" strike="noStrike" spc="-1">
              <a:latin typeface="Times New Roman"/>
            </a:endParaRPr>
          </a:p>
        </p:txBody>
      </p:sp>
      <p:sp>
        <p:nvSpPr>
          <p:cNvPr id="176" name="TextBox 1"/>
          <p:cNvSpPr/>
          <p:nvPr/>
        </p:nvSpPr>
        <p:spPr>
          <a:xfrm>
            <a:off x="777960" y="281268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Section 1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ontent Placeholder 2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fontScale="25000" lnSpcReduction="20000"/>
          </a:bodyPr>
          <a:lstStyle/>
          <a:p>
            <a:pPr>
              <a:buNone/>
              <a:tabLst>
                <a:tab pos="0" algn="l"/>
              </a:tabLst>
            </a:pPr>
            <a:r>
              <a:rPr lang="en-US" sz="8800" b="0" strike="noStrike" spc="-1" dirty="0">
                <a:solidFill>
                  <a:srgbClr val="0B49CB"/>
                </a:solidFill>
                <a:latin typeface="Abadi" panose="020B0604020104020204" pitchFamily="34" charset="0"/>
              </a:rPr>
              <a:t>Executive Summary</a:t>
            </a:r>
            <a:endParaRPr lang="en-GB" sz="8800" b="0" strike="noStrike" spc="-1" dirty="0">
              <a:latin typeface="Abadi" panose="020B0604020104020204" pitchFamily="34" charset="0"/>
            </a:endParaRPr>
          </a:p>
          <a:p>
            <a:pPr marL="228600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8000" b="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Data collection methodology:</a:t>
            </a:r>
          </a:p>
          <a:p>
            <a:pPr marL="685800" lvl="1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7200" b="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Download Falcon 9 and Falcon Heavy Launch data through</a:t>
            </a:r>
          </a:p>
          <a:p>
            <a:pPr marL="1143000" lvl="2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6400" b="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Space X API </a:t>
            </a:r>
          </a:p>
          <a:p>
            <a:pPr marL="1143000" lvl="2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6400" b="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Wikipedia</a:t>
            </a:r>
            <a:endParaRPr lang="en-GB" sz="6400" b="0" strike="noStrike" spc="-1" dirty="0">
              <a:latin typeface="Abadi" panose="020B0604020104020204" pitchFamily="34" charset="0"/>
            </a:endParaRPr>
          </a:p>
          <a:p>
            <a:pPr marL="228600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8000" b="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Perform data wrangling</a:t>
            </a:r>
          </a:p>
          <a:p>
            <a:pPr marL="685800" lvl="1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720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Using </a:t>
            </a:r>
            <a:r>
              <a:rPr lang="en-US" sz="7200" strike="noStrike" spc="-1" dirty="0" err="1">
                <a:solidFill>
                  <a:srgbClr val="292929"/>
                </a:solidFill>
                <a:latin typeface="Abadi" panose="020B0604020104020204" pitchFamily="34" charset="0"/>
              </a:rPr>
              <a:t>BeautifulSoup</a:t>
            </a:r>
            <a:r>
              <a:rPr lang="en-US" sz="720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 extract data from HTML</a:t>
            </a:r>
          </a:p>
          <a:p>
            <a:pPr marL="685800" lvl="1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7200" strike="noStrike" spc="-1" dirty="0">
                <a:solidFill>
                  <a:srgbClr val="292929"/>
                </a:solidFill>
                <a:latin typeface="Abadi" panose="020B0604020104020204" pitchFamily="34" charset="0"/>
                <a:ea typeface="Noto Sans CJK HK"/>
              </a:rPr>
              <a:t>Using </a:t>
            </a:r>
            <a:r>
              <a:rPr lang="en-US" sz="720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Pandas</a:t>
            </a:r>
          </a:p>
          <a:p>
            <a:pPr marL="685800" lvl="1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720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Data preprocessing</a:t>
            </a:r>
          </a:p>
          <a:p>
            <a:pPr marL="685800" lvl="1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720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Apply one-hot encoding method to categorical features</a:t>
            </a:r>
            <a:endParaRPr lang="en-GB" sz="7200" strike="noStrike" spc="-1" dirty="0">
              <a:latin typeface="Abadi" panose="020B0604020104020204" pitchFamily="34" charset="0"/>
            </a:endParaRPr>
          </a:p>
          <a:p>
            <a:pPr marL="228600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8000" b="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Perform exploratory data analysis (EDA) using visualization and SQL</a:t>
            </a:r>
            <a:endParaRPr lang="en-GB" sz="8000" b="0" strike="noStrike" spc="-1" dirty="0">
              <a:latin typeface="Abadi" panose="020B0604020104020204" pitchFamily="34" charset="0"/>
            </a:endParaRPr>
          </a:p>
          <a:p>
            <a:pPr marL="228600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8000" b="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Perform interactive visual analytics using Folium and </a:t>
            </a:r>
            <a:r>
              <a:rPr lang="en-US" sz="8000" b="0" strike="noStrike" spc="-1" dirty="0" err="1">
                <a:solidFill>
                  <a:srgbClr val="292929"/>
                </a:solidFill>
                <a:latin typeface="Abadi" panose="020B0604020104020204" pitchFamily="34" charset="0"/>
              </a:rPr>
              <a:t>Plotly</a:t>
            </a:r>
            <a:r>
              <a:rPr lang="en-US" sz="8000" b="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 Dash</a:t>
            </a:r>
            <a:endParaRPr lang="en-GB" sz="8000" b="0" strike="noStrike" spc="-1" dirty="0">
              <a:latin typeface="Abadi" panose="020B0604020104020204" pitchFamily="34" charset="0"/>
            </a:endParaRPr>
          </a:p>
          <a:p>
            <a:pPr marL="228600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8000" b="0" strike="noStrike" spc="-1" dirty="0">
                <a:solidFill>
                  <a:srgbClr val="292929"/>
                </a:solidFill>
                <a:latin typeface="Abadi" panose="020B0604020104020204" pitchFamily="34" charset="0"/>
              </a:rPr>
              <a:t>Perform predictive analysis using classification models</a:t>
            </a:r>
          </a:p>
          <a:p>
            <a:pPr marL="685800" lvl="1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7200" b="0" strike="noStrike" spc="-1" dirty="0">
                <a:solidFill>
                  <a:srgbClr val="000000"/>
                </a:solidFill>
                <a:latin typeface="Abadi" panose="020B0604020104020204" pitchFamily="34" charset="0"/>
              </a:rPr>
              <a:t>Apply Scikit-Learn</a:t>
            </a:r>
          </a:p>
          <a:p>
            <a:pPr marL="685800" lvl="1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7200" b="0" strike="noStrike" spc="-1" dirty="0">
                <a:solidFill>
                  <a:srgbClr val="000000"/>
                </a:solidFill>
                <a:latin typeface="Abadi" panose="020B0604020104020204" pitchFamily="34" charset="0"/>
              </a:rPr>
              <a:t>Classification:</a:t>
            </a:r>
          </a:p>
          <a:p>
            <a:pPr marL="1143000" lvl="2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6400" b="0" strike="noStrike" spc="-1" dirty="0">
                <a:solidFill>
                  <a:srgbClr val="000000"/>
                </a:solidFill>
                <a:latin typeface="Abadi" panose="020B0604020104020204" pitchFamily="34" charset="0"/>
              </a:rPr>
              <a:t>K-Nearest Neighbors, Decision Tree, Support Vector Machine</a:t>
            </a:r>
          </a:p>
          <a:p>
            <a:pPr marL="1143000" lvl="2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6400" b="0" strike="noStrike" spc="-1" dirty="0">
                <a:solidFill>
                  <a:srgbClr val="000000"/>
                </a:solidFill>
                <a:latin typeface="Abadi" panose="020B0604020104020204" pitchFamily="34" charset="0"/>
              </a:rPr>
              <a:t>Use </a:t>
            </a:r>
            <a:r>
              <a:rPr lang="en-US" sz="6400" b="0" strike="noStrike" spc="-1" dirty="0" err="1">
                <a:solidFill>
                  <a:srgbClr val="000000"/>
                </a:solidFill>
                <a:latin typeface="Abadi" panose="020B0604020104020204" pitchFamily="34" charset="0"/>
              </a:rPr>
              <a:t>GridSearchCV</a:t>
            </a:r>
            <a:r>
              <a:rPr lang="en-US" sz="6400" b="0" strike="noStrike" spc="-1" dirty="0">
                <a:solidFill>
                  <a:srgbClr val="000000"/>
                </a:solidFill>
                <a:latin typeface="Abadi" panose="020B0604020104020204" pitchFamily="34" charset="0"/>
              </a:rPr>
              <a:t> to find the best parameters</a:t>
            </a:r>
          </a:p>
          <a:p>
            <a:pPr marL="1143000" lvl="2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6400" b="0" strike="noStrike" spc="-1" dirty="0">
                <a:solidFill>
                  <a:srgbClr val="000000"/>
                </a:solidFill>
                <a:latin typeface="Abadi" panose="020B0604020104020204" pitchFamily="34" charset="0"/>
              </a:rPr>
              <a:t>Evaluate by train dataset</a:t>
            </a:r>
          </a:p>
          <a:p>
            <a:pPr marL="1600200" lvl="3" indent="-228600">
              <a:buClr>
                <a:srgbClr val="292929"/>
              </a:buClr>
              <a:buFont typeface="Arial"/>
              <a:buChar char="•"/>
              <a:tabLst>
                <a:tab pos="0" algn="l"/>
              </a:tabLst>
            </a:pPr>
            <a:r>
              <a:rPr lang="en-US" sz="5600" b="0" strike="noStrike" spc="-1" dirty="0">
                <a:solidFill>
                  <a:srgbClr val="000000"/>
                </a:solidFill>
                <a:latin typeface="Abadi" panose="020B0604020104020204" pitchFamily="34" charset="0"/>
              </a:rPr>
              <a:t>Ratio of train-test size: 8:2</a:t>
            </a:r>
            <a:endParaRPr lang="en-GB" sz="5600" b="0" strike="noStrike" spc="-1" dirty="0">
              <a:latin typeface="Abadi" panose="020B0604020104020204" pitchFamily="34" charset="0"/>
            </a:endParaRPr>
          </a:p>
        </p:txBody>
      </p:sp>
      <p:sp>
        <p:nvSpPr>
          <p:cNvPr id="17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6340227-627B-494D-A524-33D1141C49D5}" type="slidenum"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432000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800" spc="-1" dirty="0">
                <a:solidFill>
                  <a:srgbClr val="000000"/>
                </a:solidFill>
                <a:latin typeface="Calibri"/>
              </a:rPr>
              <a:t>Request data</a:t>
            </a:r>
            <a:endParaRPr lang="en-US" sz="400" spc="-1" dirty="0">
              <a:solidFill>
                <a:srgbClr val="000000"/>
              </a:solidFill>
              <a:latin typeface="Calibri"/>
            </a:endParaRPr>
          </a:p>
          <a:p>
            <a:pPr marL="889200" lvl="1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400" spc="-1" dirty="0">
                <a:solidFill>
                  <a:srgbClr val="000000"/>
                </a:solidFill>
                <a:latin typeface="Calibri"/>
              </a:rPr>
              <a:t>From Space X API</a:t>
            </a:r>
          </a:p>
          <a:p>
            <a:pPr marL="1346400" lvl="2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000" spc="-1" dirty="0" err="1">
                <a:solidFill>
                  <a:srgbClr val="000000"/>
                </a:solidFill>
                <a:latin typeface="Calibri"/>
              </a:rPr>
              <a:t>requests.get</a:t>
            </a:r>
            <a:r>
              <a:rPr lang="en-US" sz="1000" spc="-1" dirty="0">
                <a:solidFill>
                  <a:srgbClr val="000000"/>
                </a:solidFill>
                <a:latin typeface="Calibri"/>
              </a:rPr>
              <a:t>()</a:t>
            </a:r>
          </a:p>
          <a:p>
            <a:pPr marL="1346400" lvl="2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000" spc="-1" dirty="0">
                <a:solidFill>
                  <a:srgbClr val="000000"/>
                </a:solidFill>
                <a:latin typeface="Calibri"/>
              </a:rPr>
              <a:t>-&gt; json file</a:t>
            </a:r>
          </a:p>
          <a:p>
            <a:pPr marL="889200" lvl="1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400" spc="-1" dirty="0">
                <a:solidFill>
                  <a:srgbClr val="000000"/>
                </a:solidFill>
                <a:latin typeface="Calibri"/>
              </a:rPr>
              <a:t>From Wikipedia</a:t>
            </a:r>
          </a:p>
          <a:p>
            <a:pPr marL="1346400" lvl="2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000" spc="-1" dirty="0" err="1">
                <a:solidFill>
                  <a:srgbClr val="000000"/>
                </a:solidFill>
                <a:latin typeface="Calibri"/>
              </a:rPr>
              <a:t>BeautifulSoup</a:t>
            </a:r>
            <a:endParaRPr lang="en-US" sz="1000" spc="-1" dirty="0">
              <a:solidFill>
                <a:srgbClr val="000000"/>
              </a:solidFill>
              <a:latin typeface="Calibri"/>
            </a:endParaRPr>
          </a:p>
          <a:p>
            <a:pPr marL="432000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800" spc="-1" dirty="0">
                <a:solidFill>
                  <a:srgbClr val="000000"/>
                </a:solidFill>
                <a:latin typeface="Calibri"/>
              </a:rPr>
              <a:t>Use of Pandas</a:t>
            </a:r>
          </a:p>
          <a:p>
            <a:pPr marL="889200" lvl="1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400" spc="-1" dirty="0">
                <a:solidFill>
                  <a:srgbClr val="000000"/>
                </a:solidFill>
                <a:latin typeface="Calibri"/>
              </a:rPr>
              <a:t>Convert json file from Space X API to </a:t>
            </a:r>
            <a:r>
              <a:rPr lang="en-US" sz="1400" spc="-1" dirty="0" err="1">
                <a:solidFill>
                  <a:srgbClr val="000000"/>
                </a:solidFill>
                <a:latin typeface="Calibri"/>
              </a:rPr>
              <a:t>dataframe</a:t>
            </a:r>
            <a:endParaRPr lang="en-US" sz="1400" spc="-1" dirty="0">
              <a:solidFill>
                <a:srgbClr val="000000"/>
              </a:solidFill>
              <a:latin typeface="Calibri"/>
            </a:endParaRPr>
          </a:p>
          <a:p>
            <a:pPr marL="1346400" lvl="2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000" spc="-1" dirty="0">
                <a:solidFill>
                  <a:srgbClr val="000000"/>
                </a:solidFill>
                <a:latin typeface="Calibri"/>
              </a:rPr>
              <a:t>.</a:t>
            </a:r>
            <a:r>
              <a:rPr lang="en-US" sz="1000" spc="-1" dirty="0" err="1">
                <a:solidFill>
                  <a:srgbClr val="000000"/>
                </a:solidFill>
                <a:latin typeface="Calibri"/>
              </a:rPr>
              <a:t>json_normalize</a:t>
            </a:r>
            <a:r>
              <a:rPr lang="en-US" sz="1000" spc="-1" dirty="0">
                <a:solidFill>
                  <a:srgbClr val="000000"/>
                </a:solidFill>
                <a:latin typeface="Calibri"/>
              </a:rPr>
              <a:t>()</a:t>
            </a:r>
          </a:p>
          <a:p>
            <a:pPr marL="889200" lvl="1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altLang="zh-HK" sz="1400" spc="-1" dirty="0">
                <a:solidFill>
                  <a:srgbClr val="000000"/>
                </a:solidFill>
                <a:latin typeface="Calibri"/>
              </a:rPr>
              <a:t>Convert HTML file from Wiki to </a:t>
            </a:r>
            <a:r>
              <a:rPr lang="en-US" altLang="zh-HK" sz="1400" spc="-1" dirty="0" err="1">
                <a:solidFill>
                  <a:srgbClr val="000000"/>
                </a:solidFill>
                <a:latin typeface="Calibri"/>
              </a:rPr>
              <a:t>dataframe</a:t>
            </a:r>
            <a:endParaRPr lang="en-US" sz="1000" spc="-1" dirty="0">
              <a:solidFill>
                <a:srgbClr val="000000"/>
              </a:solidFill>
              <a:latin typeface="Calibri"/>
            </a:endParaRPr>
          </a:p>
          <a:p>
            <a:pPr marL="889200" lvl="1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400" spc="-1" dirty="0">
                <a:solidFill>
                  <a:srgbClr val="000000"/>
                </a:solidFill>
                <a:latin typeface="Calibri"/>
              </a:rPr>
              <a:t>Data preprocessing</a:t>
            </a:r>
          </a:p>
          <a:p>
            <a:pPr marL="1346400" lvl="2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000" spc="-1" dirty="0">
                <a:solidFill>
                  <a:srgbClr val="000000"/>
                </a:solidFill>
                <a:latin typeface="Calibri"/>
              </a:rPr>
              <a:t>Extract necessary columns</a:t>
            </a:r>
          </a:p>
          <a:p>
            <a:pPr marL="1346400" lvl="2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sz="1000" spc="-1" dirty="0">
                <a:solidFill>
                  <a:srgbClr val="000000"/>
                </a:solidFill>
                <a:latin typeface="Calibri"/>
              </a:rPr>
              <a:t>Check and fill missing values</a:t>
            </a:r>
          </a:p>
        </p:txBody>
      </p:sp>
      <p:sp>
        <p:nvSpPr>
          <p:cNvPr id="18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B298030-7BB7-44DD-8CAE-813CEBA9946A}" type="slidenum"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/>
          </p:nvPr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endParaRPr lang="en-US" sz="22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endParaRPr lang="en-US" sz="22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endParaRPr lang="en-US" sz="22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endParaRPr lang="en-US" sz="22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200" b="0" strike="noStrike" spc="-1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sz="2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85000" lnSpcReduction="20000"/>
          </a:bodyPr>
          <a:lstStyle/>
          <a:p>
            <a:pPr marL="432000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altLang="zh-HK" sz="2200" b="0" strike="noStrike" spc="-1" dirty="0">
                <a:solidFill>
                  <a:srgbClr val="292929"/>
                </a:solidFill>
                <a:latin typeface="Abadi"/>
              </a:rPr>
              <a:t>Space X API</a:t>
            </a:r>
          </a:p>
          <a:p>
            <a:pPr marL="889200" lvl="1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altLang="zh-HK" sz="1900" spc="-1" dirty="0" err="1">
                <a:solidFill>
                  <a:srgbClr val="000000"/>
                </a:solidFill>
                <a:latin typeface="Calibri"/>
              </a:rPr>
              <a:t>r</a:t>
            </a:r>
            <a:r>
              <a:rPr lang="en-US" altLang="zh-HK" sz="1900" b="0" strike="noStrike" spc="-1" dirty="0" err="1">
                <a:solidFill>
                  <a:srgbClr val="000000"/>
                </a:solidFill>
                <a:latin typeface="Calibri"/>
              </a:rPr>
              <a:t>equests.get</a:t>
            </a:r>
            <a:endParaRPr lang="en-US" altLang="zh-HK" sz="1900" b="0" strike="noStrike" spc="-1" dirty="0">
              <a:solidFill>
                <a:srgbClr val="000000"/>
              </a:solidFill>
              <a:latin typeface="Calibri"/>
            </a:endParaRPr>
          </a:p>
          <a:p>
            <a:pPr marL="1346400" lvl="2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altLang="zh-HK" sz="1700" spc="-1" dirty="0">
                <a:solidFill>
                  <a:srgbClr val="000000"/>
                </a:solidFill>
                <a:latin typeface="Calibri"/>
              </a:rPr>
              <a:t>Get json data from </a:t>
            </a:r>
            <a:r>
              <a:rPr lang="en-US" altLang="zh-HK" sz="1700" spc="-1" dirty="0" err="1">
                <a:solidFill>
                  <a:srgbClr val="000000"/>
                </a:solidFill>
                <a:latin typeface="Calibri"/>
              </a:rPr>
              <a:t>api</a:t>
            </a:r>
            <a:endParaRPr lang="en-US" altLang="zh-HK" sz="1700" spc="-1" dirty="0">
              <a:solidFill>
                <a:srgbClr val="000000"/>
              </a:solidFill>
              <a:latin typeface="Calibri"/>
            </a:endParaRPr>
          </a:p>
          <a:p>
            <a:pPr marL="889200" lvl="1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altLang="zh-HK" sz="1900" b="0" strike="noStrike" spc="-1" dirty="0">
                <a:solidFill>
                  <a:srgbClr val="000000"/>
                </a:solidFill>
                <a:latin typeface="Calibri"/>
              </a:rPr>
              <a:t>Pandas</a:t>
            </a:r>
          </a:p>
          <a:p>
            <a:pPr marL="1346400" lvl="2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altLang="zh-HK" sz="1700" b="0" strike="noStrike" spc="-1" dirty="0">
                <a:solidFill>
                  <a:srgbClr val="000000"/>
                </a:solidFill>
                <a:latin typeface="Calibri"/>
              </a:rPr>
              <a:t>.</a:t>
            </a:r>
            <a:r>
              <a:rPr lang="en-US" altLang="zh-HK" sz="1700" b="0" strike="noStrike" spc="-1" dirty="0" err="1">
                <a:solidFill>
                  <a:srgbClr val="000000"/>
                </a:solidFill>
                <a:latin typeface="Calibri"/>
              </a:rPr>
              <a:t>json_normalize</a:t>
            </a:r>
            <a:r>
              <a:rPr lang="en-US" altLang="zh-HK" sz="1700" b="0" strike="noStrike" spc="-1" dirty="0">
                <a:solidFill>
                  <a:srgbClr val="000000"/>
                </a:solidFill>
                <a:latin typeface="Calibri"/>
              </a:rPr>
              <a:t>()</a:t>
            </a:r>
          </a:p>
          <a:p>
            <a:pPr marL="1803600" lvl="3" indent="-324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lang="en-US" altLang="zh-HK" sz="1600" spc="-1" dirty="0">
                <a:solidFill>
                  <a:srgbClr val="000000"/>
                </a:solidFill>
                <a:latin typeface="Calibri"/>
              </a:rPr>
              <a:t>Convert json to Pandas </a:t>
            </a:r>
            <a:r>
              <a:rPr lang="en-US" altLang="zh-HK" sz="1600" spc="-1" dirty="0" err="1">
                <a:solidFill>
                  <a:srgbClr val="000000"/>
                </a:solidFill>
                <a:latin typeface="Calibri"/>
              </a:rPr>
              <a:t>dataframe</a:t>
            </a:r>
            <a:endParaRPr lang="en-US" altLang="zh-HK" sz="16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Link: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hlinkClick r:id="rId3"/>
              </a:rPr>
              <a:t>https://github.com/CKLam33/IBM-Data-Science-Professional-Certificate/blob/main/Applied%20Data%20Science%20Capstone/jupyter-labs-spacex-data-collection-api.ipynb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7B06B8D-5864-4AF6-A38C-A285D81C3D65}" type="slidenum">
              <a:t>8</a:t>
            </a:fld>
            <a:endParaRPr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F945626-EC3D-4F56-93E6-E746DC4F5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0120" y="1782900"/>
            <a:ext cx="5420426" cy="42256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Falcon 9 launch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800" spc="-1" dirty="0">
                <a:solidFill>
                  <a:srgbClr val="292929"/>
                </a:solidFill>
                <a:latin typeface="Abadi"/>
              </a:rPr>
              <a:t>From Wikipedia</a:t>
            </a:r>
          </a:p>
          <a:p>
            <a:pPr lvl="2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400" b="0" strike="noStrike" spc="-1" dirty="0" err="1">
                <a:solidFill>
                  <a:srgbClr val="292929"/>
                </a:solidFill>
                <a:latin typeface="Abadi"/>
              </a:rPr>
              <a:t>BeautifulSoup</a:t>
            </a:r>
            <a:endParaRPr lang="en-US" sz="1400" b="0" strike="noStrike" spc="-1" dirty="0">
              <a:solidFill>
                <a:srgbClr val="292929"/>
              </a:solidFill>
              <a:latin typeface="Abadi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400" spc="-1" dirty="0">
                <a:solidFill>
                  <a:srgbClr val="292929"/>
                </a:solidFill>
                <a:latin typeface="Abadi"/>
              </a:rPr>
              <a:t>Parse table &amp; convert to </a:t>
            </a:r>
            <a:r>
              <a:rPr lang="en-US" sz="1400" spc="-1" dirty="0" err="1">
                <a:solidFill>
                  <a:srgbClr val="292929"/>
                </a:solidFill>
                <a:latin typeface="Abadi"/>
              </a:rPr>
              <a:t>Dataframe</a:t>
            </a:r>
            <a:endParaRPr lang="en-US" sz="1400" spc="-1" dirty="0">
              <a:solidFill>
                <a:srgbClr val="292929"/>
              </a:solidFill>
              <a:latin typeface="Abadi"/>
            </a:endParaRPr>
          </a:p>
          <a:p>
            <a:pPr lvl="3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200" b="0" strike="noStrike" spc="-1" dirty="0">
                <a:solidFill>
                  <a:srgbClr val="292929"/>
                </a:solidFill>
                <a:latin typeface="Abadi"/>
              </a:rPr>
              <a:t>With use of Pandas</a:t>
            </a:r>
            <a:endParaRPr lang="en-US" sz="12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lang="en-US" sz="22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292929"/>
                </a:solidFill>
                <a:latin typeface="Abadi"/>
              </a:rPr>
              <a:t>Link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hlinkClick r:id="rId3"/>
              </a:rPr>
              <a:t>https://github.com/CKLam33/IBM-Data-Science-Professional-Certificate/blob/main/Applied%20Data%20Science%20Capstone/jupyter-labs-webscraping.ipynb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6" name="Title 1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 fontScale="90500" lnSpcReduction="1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000" b="0" strike="noStrike" spc="-1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lang="en-GB" sz="4000" b="0" strike="noStrike" spc="-1">
              <a:latin typeface="Arial"/>
            </a:endParaRPr>
          </a:p>
        </p:txBody>
      </p:sp>
      <p:sp>
        <p:nvSpPr>
          <p:cNvPr id="187" name="Content Placeholder 4"/>
          <p:cNvSpPr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200" b="0" strike="noStrike" spc="-1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GB" sz="2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513B934-6848-4818-8411-BF55717F9CEF}" type="slidenum">
              <a:t>9</a:t>
            </a:fld>
            <a:endParaRPr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F1D5D68-2100-4440-B885-8504B2562B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0117" y="2664777"/>
            <a:ext cx="5460480" cy="528811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19670C3-49FB-4514-B661-74250CD73B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0119" y="3169288"/>
            <a:ext cx="5460480" cy="52881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924259EC-8841-4519-95E1-0B5196650A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0118" y="3664412"/>
            <a:ext cx="5460481" cy="582934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0D95CD1B-8932-4D64-BCEF-497C0D540B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10117" y="4240518"/>
            <a:ext cx="5460482" cy="63939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538</TotalTime>
  <Words>1361</Words>
  <Application>Microsoft Office PowerPoint</Application>
  <PresentationFormat>寬螢幕</PresentationFormat>
  <Paragraphs>293</Paragraphs>
  <Slides>46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4</vt:i4>
      </vt:variant>
      <vt:variant>
        <vt:lpstr>投影片標題</vt:lpstr>
      </vt:variant>
      <vt:variant>
        <vt:i4>46</vt:i4>
      </vt:variant>
    </vt:vector>
  </HeadingPairs>
  <TitlesOfParts>
    <vt:vector size="58" baseType="lpstr">
      <vt:lpstr>Abadi</vt:lpstr>
      <vt:lpstr>Arial</vt:lpstr>
      <vt:lpstr>Calibri</vt:lpstr>
      <vt:lpstr>Calibri Light</vt:lpstr>
      <vt:lpstr>IBM Plex Mono SemiBold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subject/>
  <dc:creator>YAN Luo;Gary</dc:creator>
  <dc:description/>
  <cp:lastModifiedBy>Chi Kin Lam</cp:lastModifiedBy>
  <cp:revision>233</cp:revision>
  <dcterms:created xsi:type="dcterms:W3CDTF">2021-04-29T18:58:34Z</dcterms:created>
  <dcterms:modified xsi:type="dcterms:W3CDTF">2022-10-04T10:55:19Z</dcterms:modified>
  <dc:language>zh-HK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